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57" r:id="rId2"/>
    <p:sldId id="259" r:id="rId3"/>
    <p:sldId id="368" r:id="rId4"/>
    <p:sldId id="435"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 id="462" r:id="rId32"/>
    <p:sldId id="463" r:id="rId33"/>
    <p:sldId id="464" r:id="rId34"/>
    <p:sldId id="465" r:id="rId35"/>
    <p:sldId id="466" r:id="rId36"/>
    <p:sldId id="467" r:id="rId37"/>
    <p:sldId id="468" r:id="rId38"/>
    <p:sldId id="469" r:id="rId39"/>
    <p:sldId id="470" r:id="rId40"/>
    <p:sldId id="471" r:id="rId41"/>
    <p:sldId id="472" r:id="rId42"/>
    <p:sldId id="347" r:id="rId43"/>
    <p:sldId id="407" r:id="rId44"/>
    <p:sldId id="348" r:id="rId45"/>
    <p:sldId id="349" r:id="rId46"/>
    <p:sldId id="350" r:id="rId47"/>
    <p:sldId id="351" r:id="rId48"/>
    <p:sldId id="352" r:id="rId49"/>
    <p:sldId id="353" r:id="rId50"/>
    <p:sldId id="354" r:id="rId51"/>
    <p:sldId id="355" r:id="rId52"/>
    <p:sldId id="356" r:id="rId53"/>
    <p:sldId id="408" r:id="rId54"/>
    <p:sldId id="389" r:id="rId55"/>
    <p:sldId id="357" r:id="rId56"/>
    <p:sldId id="358" r:id="rId57"/>
    <p:sldId id="359" r:id="rId58"/>
    <p:sldId id="360" r:id="rId59"/>
    <p:sldId id="361" r:id="rId60"/>
    <p:sldId id="434" r:id="rId61"/>
    <p:sldId id="362" r:id="rId62"/>
    <p:sldId id="363" r:id="rId63"/>
    <p:sldId id="390" r:id="rId64"/>
    <p:sldId id="399" r:id="rId65"/>
    <p:sldId id="364" r:id="rId66"/>
    <p:sldId id="400" r:id="rId67"/>
    <p:sldId id="391" r:id="rId68"/>
    <p:sldId id="401" r:id="rId69"/>
    <p:sldId id="392" r:id="rId70"/>
    <p:sldId id="393" r:id="rId71"/>
    <p:sldId id="394" r:id="rId72"/>
    <p:sldId id="402" r:id="rId73"/>
    <p:sldId id="395" r:id="rId74"/>
    <p:sldId id="396" r:id="rId75"/>
    <p:sldId id="365" r:id="rId76"/>
    <p:sldId id="366" r:id="rId77"/>
    <p:sldId id="403" r:id="rId78"/>
    <p:sldId id="397" r:id="rId79"/>
    <p:sldId id="398" r:id="rId80"/>
    <p:sldId id="367" r:id="rId81"/>
    <p:sldId id="473" r:id="rId82"/>
    <p:sldId id="474" r:id="rId83"/>
    <p:sldId id="475" r:id="rId84"/>
    <p:sldId id="476" r:id="rId8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092" y="-90"/>
      </p:cViewPr>
      <p:guideLst>
        <p:guide orient="horz" pos="2160"/>
        <p:guide pos="2880"/>
      </p:guideLst>
    </p:cSldViewPr>
  </p:slideViewPr>
  <p:notesTextViewPr>
    <p:cViewPr>
      <p:scale>
        <a:sx n="1" d="1"/>
        <a:sy n="1" d="1"/>
      </p:scale>
      <p:origin x="0" y="0"/>
    </p:cViewPr>
  </p:notesTextViewPr>
  <p:sorterViewPr>
    <p:cViewPr>
      <p:scale>
        <a:sx n="100" d="100"/>
        <a:sy n="100" d="100"/>
      </p:scale>
      <p:origin x="0" y="26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9C4857-01F5-4A6F-B3C0-CE7BB6810047}" type="datetimeFigureOut">
              <a:rPr lang="de-DE" smtClean="0"/>
              <a:pPr/>
              <a:t>30.11.2015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A16151-CEBC-4DD4-911B-D9C1EE48DB55}" type="slidenum">
              <a:rPr lang="de-DE" smtClean="0"/>
              <a:pPr/>
              <a:t>‹Nr.›</a:t>
            </a:fld>
            <a:endParaRPr lang="de-DE"/>
          </a:p>
        </p:txBody>
      </p:sp>
    </p:spTree>
    <p:extLst>
      <p:ext uri="{BB962C8B-B14F-4D97-AF65-F5344CB8AC3E}">
        <p14:creationId xmlns:p14="http://schemas.microsoft.com/office/powerpoint/2010/main" val="258231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ln/>
        </p:spPr>
      </p:sp>
      <p:sp>
        <p:nvSpPr>
          <p:cNvPr id="7475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74756" name="Fußzeilenplatzhalt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de-DE" smtClean="0"/>
              <a:t>Prof. Dr. Max Mustermann | Musterfakultät</a:t>
            </a:r>
          </a:p>
        </p:txBody>
      </p:sp>
      <p:sp>
        <p:nvSpPr>
          <p:cNvPr id="74757"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4297A5-A71D-45D8-9A13-051195903104}" type="slidenum">
              <a:rPr lang="de-DE" smtClean="0"/>
              <a:pPr eaLnBrk="1" hangingPunct="1"/>
              <a:t>27</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26635" name="Picture 9" descr="II_rahmen_neu_titel"/>
          <p:cNvPicPr>
            <a:picLocks noChangeAspect="1" noChangeArrowheads="1"/>
          </p:cNvPicPr>
          <p:nvPr userDrawn="1"/>
        </p:nvPicPr>
        <p:blipFill>
          <a:blip r:embed="rId2" cstate="print"/>
          <a:srcRect/>
          <a:stretch>
            <a:fillRect/>
          </a:stretch>
        </p:blipFill>
        <p:spPr bwMode="auto">
          <a:xfrm>
            <a:off x="0" y="-3175"/>
            <a:ext cx="9144000" cy="6870700"/>
          </a:xfrm>
          <a:prstGeom prst="rect">
            <a:avLst/>
          </a:prstGeom>
          <a:noFill/>
          <a:ln w="9525">
            <a:noFill/>
            <a:miter lim="800000"/>
            <a:headEnd/>
            <a:tailEnd/>
          </a:ln>
        </p:spPr>
      </p:pic>
      <p:sp>
        <p:nvSpPr>
          <p:cNvPr id="12" name="Text Box 14"/>
          <p:cNvSpPr txBox="1">
            <a:spLocks noChangeArrowheads="1"/>
          </p:cNvSpPr>
          <p:nvPr userDrawn="1"/>
        </p:nvSpPr>
        <p:spPr bwMode="auto">
          <a:xfrm>
            <a:off x="396875" y="6475413"/>
            <a:ext cx="3670300" cy="244475"/>
          </a:xfrm>
          <a:prstGeom prst="rect">
            <a:avLst/>
          </a:prstGeom>
          <a:noFill/>
          <a:ln w="9525">
            <a:noFill/>
            <a:miter lim="800000"/>
            <a:headEnd/>
            <a:tailEnd/>
          </a:ln>
          <a:effectLst/>
        </p:spPr>
        <p:txBody>
          <a:bodyPr lIns="0" tIns="0" rIns="0" bIns="0">
            <a:spAutoFit/>
          </a:bodyPr>
          <a:lstStyle/>
          <a:p>
            <a:pPr fontAlgn="base">
              <a:spcBef>
                <a:spcPct val="0"/>
              </a:spcBef>
              <a:spcAft>
                <a:spcPct val="0"/>
              </a:spcAft>
            </a:pPr>
            <a:r>
              <a:rPr lang="de-DE" sz="800">
                <a:solidFill>
                  <a:srgbClr val="000000"/>
                </a:solidFill>
              </a:rPr>
              <a:t>KIT – Universität des Landes Baden-Württemberg und</a:t>
            </a:r>
          </a:p>
          <a:p>
            <a:pPr fontAlgn="base">
              <a:spcBef>
                <a:spcPct val="0"/>
              </a:spcBef>
              <a:spcAft>
                <a:spcPct val="0"/>
              </a:spcAft>
            </a:pPr>
            <a:r>
              <a:rPr lang="de-DE" sz="800">
                <a:solidFill>
                  <a:srgbClr val="000000"/>
                </a:solidFill>
              </a:rPr>
              <a:t>nationales Forschungszentrum in der Helmholtz-Gemeinschaft</a:t>
            </a:r>
          </a:p>
        </p:txBody>
      </p:sp>
      <p:sp>
        <p:nvSpPr>
          <p:cNvPr id="13" name="Text Box 21"/>
          <p:cNvSpPr txBox="1">
            <a:spLocks noChangeArrowheads="1"/>
          </p:cNvSpPr>
          <p:nvPr userDrawn="1"/>
        </p:nvSpPr>
        <p:spPr bwMode="auto">
          <a:xfrm>
            <a:off x="385763" y="3367088"/>
            <a:ext cx="4537075" cy="152400"/>
          </a:xfrm>
          <a:prstGeom prst="rect">
            <a:avLst/>
          </a:prstGeom>
          <a:noFill/>
          <a:ln w="9525">
            <a:noFill/>
            <a:miter lim="800000"/>
            <a:headEnd/>
            <a:tailEnd/>
          </a:ln>
          <a:effectLst/>
        </p:spPr>
        <p:txBody>
          <a:bodyPr lIns="0" tIns="0" rIns="0" bIns="0" anchor="ctr">
            <a:spAutoFit/>
          </a:bodyPr>
          <a:lstStyle/>
          <a:p>
            <a:pPr fontAlgn="base">
              <a:spcBef>
                <a:spcPct val="0"/>
              </a:spcBef>
              <a:spcAft>
                <a:spcPct val="0"/>
              </a:spcAft>
              <a:defRPr/>
            </a:pPr>
            <a:r>
              <a:rPr lang="de-DE" sz="1000" dirty="0">
                <a:solidFill>
                  <a:srgbClr val="FFFFFF"/>
                </a:solidFill>
              </a:rPr>
              <a:t>Institut für Technik der </a:t>
            </a:r>
            <a:r>
              <a:rPr lang="de-DE" sz="1000" dirty="0" smtClean="0">
                <a:solidFill>
                  <a:srgbClr val="FFFFFF"/>
                </a:solidFill>
              </a:rPr>
              <a:t>Informationsverarbeitung</a:t>
            </a:r>
            <a:endParaRPr lang="de-DE" sz="1000" dirty="0">
              <a:solidFill>
                <a:srgbClr val="FFFFFF"/>
              </a:solidFill>
            </a:endParaRPr>
          </a:p>
        </p:txBody>
      </p:sp>
      <p:sp>
        <p:nvSpPr>
          <p:cNvPr id="14" name="Text Box 14"/>
          <p:cNvSpPr txBox="1">
            <a:spLocks noChangeArrowheads="1"/>
          </p:cNvSpPr>
          <p:nvPr userDrawn="1"/>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fontAlgn="base">
              <a:spcBef>
                <a:spcPct val="0"/>
              </a:spcBef>
              <a:spcAft>
                <a:spcPct val="0"/>
              </a:spcAft>
              <a:defRPr/>
            </a:pPr>
            <a:r>
              <a:rPr lang="de-DE" sz="1600" b="1">
                <a:solidFill>
                  <a:srgbClr val="FFFFFF"/>
                </a:solidFill>
              </a:rPr>
              <a:t>www.kit.edu</a:t>
            </a:r>
          </a:p>
        </p:txBody>
      </p:sp>
      <p:pic>
        <p:nvPicPr>
          <p:cNvPr id="26639" name="Picture 11" descr="KIT-Logo-rgb_de"/>
          <p:cNvPicPr>
            <a:picLocks noChangeAspect="1" noChangeArrowheads="1"/>
          </p:cNvPicPr>
          <p:nvPr userDrawn="1"/>
        </p:nvPicPr>
        <p:blipFill>
          <a:blip r:embed="rId3" cstate="print"/>
          <a:srcRect/>
          <a:stretch>
            <a:fillRect/>
          </a:stretch>
        </p:blipFill>
        <p:spPr bwMode="auto">
          <a:xfrm>
            <a:off x="395288" y="333375"/>
            <a:ext cx="1619250" cy="747713"/>
          </a:xfrm>
          <a:prstGeom prst="rect">
            <a:avLst/>
          </a:prstGeom>
          <a:noFill/>
          <a:ln w="9525">
            <a:noFill/>
            <a:miter lim="800000"/>
            <a:headEnd/>
            <a:tailEnd/>
          </a:ln>
        </p:spPr>
      </p:pic>
      <p:pic>
        <p:nvPicPr>
          <p:cNvPr id="18" name="Picture 2"/>
          <p:cNvPicPr>
            <a:picLocks noChangeAspect="1" noChangeArrowheads="1"/>
          </p:cNvPicPr>
          <p:nvPr userDrawn="1"/>
        </p:nvPicPr>
        <p:blipFill>
          <a:blip r:embed="rId4" cstate="print"/>
          <a:srcRect/>
          <a:stretch>
            <a:fillRect/>
          </a:stretch>
        </p:blipFill>
        <p:spPr bwMode="auto">
          <a:xfrm>
            <a:off x="683568" y="4221088"/>
            <a:ext cx="2664296" cy="1539521"/>
          </a:xfrm>
          <a:prstGeom prst="rect">
            <a:avLst/>
          </a:prstGeom>
          <a:noFill/>
          <a:ln w="9525">
            <a:noFill/>
            <a:miter lim="800000"/>
            <a:headEnd/>
            <a:tailEnd/>
          </a:ln>
        </p:spPr>
      </p:pic>
      <p:pic>
        <p:nvPicPr>
          <p:cNvPr id="19" name="Grafik 4" descr="ptt.jpg"/>
          <p:cNvPicPr>
            <a:picLocks noChangeAspect="1"/>
          </p:cNvPicPr>
          <p:nvPr userDrawn="1"/>
        </p:nvPicPr>
        <p:blipFill>
          <a:blip r:embed="rId5" cstate="print"/>
          <a:srcRect/>
          <a:stretch>
            <a:fillRect/>
          </a:stretch>
        </p:blipFill>
        <p:spPr bwMode="auto">
          <a:xfrm>
            <a:off x="6372199" y="3954146"/>
            <a:ext cx="2540350" cy="1995134"/>
          </a:xfrm>
          <a:prstGeom prst="rect">
            <a:avLst/>
          </a:prstGeom>
          <a:noFill/>
          <a:ln w="9525">
            <a:noFill/>
            <a:miter lim="800000"/>
            <a:headEnd/>
            <a:tailEnd/>
          </a:ln>
        </p:spPr>
      </p:pic>
      <p:pic>
        <p:nvPicPr>
          <p:cNvPr id="20" name="Picture 2" descr="PTT"/>
          <p:cNvPicPr>
            <a:picLocks noChangeAspect="1" noChangeArrowheads="1"/>
          </p:cNvPicPr>
          <p:nvPr userDrawn="1"/>
        </p:nvPicPr>
        <p:blipFill>
          <a:blip r:embed="rId6" cstate="print"/>
          <a:srcRect r="44542"/>
          <a:stretch>
            <a:fillRect/>
          </a:stretch>
        </p:blipFill>
        <p:spPr bwMode="auto">
          <a:xfrm>
            <a:off x="3707903" y="3763125"/>
            <a:ext cx="2798243" cy="2474187"/>
          </a:xfrm>
          <a:prstGeom prst="rect">
            <a:avLst/>
          </a:prstGeom>
          <a:noFill/>
          <a:ln w="9525">
            <a:noFill/>
            <a:miter lim="800000"/>
            <a:headEnd/>
            <a:tailEnd/>
          </a:ln>
        </p:spPr>
      </p:pic>
    </p:spTree>
    <p:extLst>
      <p:ext uri="{BB962C8B-B14F-4D97-AF65-F5344CB8AC3E}">
        <p14:creationId xmlns:p14="http://schemas.microsoft.com/office/powerpoint/2010/main" val="6284178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r>
              <a:rPr lang="de-DE">
                <a:solidFill>
                  <a:srgbClr val="000000"/>
                </a:solidFill>
              </a:rPr>
              <a:t>Prof. Max Mustermann - Präsentationstitel</a:t>
            </a:r>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80E101DA-C805-49D6-936E-EF17408DE37B}"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379725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r>
              <a:rPr lang="de-DE">
                <a:solidFill>
                  <a:srgbClr val="000000"/>
                </a:solidFill>
              </a:rPr>
              <a:t>Prof. Max Mustermann - Präsentationstitel</a:t>
            </a:r>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2B68D019-5134-4866-8BCC-6AD2983F956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59790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enutzerdefiniertes Layout">
    <p:spTree>
      <p:nvGrpSpPr>
        <p:cNvPr id="1" name=""/>
        <p:cNvGrpSpPr/>
        <p:nvPr/>
      </p:nvGrpSpPr>
      <p:grpSpPr>
        <a:xfrm>
          <a:off x="0" y="0"/>
          <a:ext cx="0" cy="0"/>
          <a:chOff x="0" y="0"/>
          <a:chExt cx="0" cy="0"/>
        </a:xfrm>
      </p:grpSpPr>
      <p:pic>
        <p:nvPicPr>
          <p:cNvPr id="5" name="Picture 7"/>
          <p:cNvPicPr>
            <a:picLocks noChangeAspect="1" noChangeArrowheads="1"/>
          </p:cNvPicPr>
          <p:nvPr userDrawn="1"/>
        </p:nvPicPr>
        <p:blipFill>
          <a:blip r:embed="rId2" cstate="print"/>
          <a:srcRect/>
          <a:stretch>
            <a:fillRect/>
          </a:stretch>
        </p:blipFill>
        <p:spPr bwMode="auto">
          <a:xfrm>
            <a:off x="6372225" y="171450"/>
            <a:ext cx="2633663" cy="803275"/>
          </a:xfrm>
          <a:prstGeom prst="rect">
            <a:avLst/>
          </a:prstGeom>
          <a:noFill/>
          <a:ln w="9525">
            <a:noFill/>
            <a:miter lim="800000"/>
            <a:headEnd/>
            <a:tailEnd/>
          </a:ln>
        </p:spPr>
      </p:pic>
      <p:sp>
        <p:nvSpPr>
          <p:cNvPr id="2" name="Titel 1"/>
          <p:cNvSpPr>
            <a:spLocks noGrp="1"/>
          </p:cNvSpPr>
          <p:nvPr>
            <p:ph type="title"/>
          </p:nvPr>
        </p:nvSpPr>
        <p:spPr>
          <a:xfrm>
            <a:off x="683568" y="116632"/>
            <a:ext cx="5129212" cy="900112"/>
          </a:xfrm>
          <a:prstGeom prst="rect">
            <a:avLst/>
          </a:prstGeom>
        </p:spPr>
        <p:txBody>
          <a:bodyPr anchor="b"/>
          <a:lstStyle/>
          <a:p>
            <a:r>
              <a:rPr lang="de-DE" smtClean="0"/>
              <a:t>Titelmasterformat durch Klicken bearbeiten</a:t>
            </a:r>
            <a:endParaRPr lang="en-US"/>
          </a:p>
        </p:txBody>
      </p:sp>
      <p:sp>
        <p:nvSpPr>
          <p:cNvPr id="4" name="Textplatzhalter 3"/>
          <p:cNvSpPr>
            <a:spLocks noGrp="1"/>
          </p:cNvSpPr>
          <p:nvPr>
            <p:ph type="body" sz="quarter" idx="10"/>
          </p:nvPr>
        </p:nvSpPr>
        <p:spPr>
          <a:xfrm>
            <a:off x="683568" y="1628800"/>
            <a:ext cx="7704138" cy="4752528"/>
          </a:xfrm>
          <a:prstGeom prst="rect">
            <a:avLst/>
          </a:prstGeo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36694737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683568" y="116632"/>
            <a:ext cx="5129212" cy="900112"/>
          </a:xfrm>
          <a:prstGeom prst="rect">
            <a:avLst/>
          </a:prstGeom>
        </p:spPr>
        <p:txBody>
          <a:bodyPr anchor="b"/>
          <a:lstStyle>
            <a:lvl1pPr>
              <a:defRPr sz="2600"/>
            </a:lvl1pPr>
          </a:lstStyle>
          <a:p>
            <a:r>
              <a:rPr lang="de-DE" smtClean="0"/>
              <a:t>Titelmasterformat durch Klicken bearbeiten</a:t>
            </a:r>
            <a:endParaRPr lang="en-US" dirty="0"/>
          </a:p>
        </p:txBody>
      </p:sp>
      <p:sp>
        <p:nvSpPr>
          <p:cNvPr id="4" name="Textplatzhalter 3"/>
          <p:cNvSpPr>
            <a:spLocks noGrp="1"/>
          </p:cNvSpPr>
          <p:nvPr>
            <p:ph type="body" sz="quarter" idx="10"/>
          </p:nvPr>
        </p:nvSpPr>
        <p:spPr>
          <a:xfrm>
            <a:off x="683568" y="1412776"/>
            <a:ext cx="7704138" cy="475252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4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45977756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r>
              <a:rPr lang="de-DE" dirty="0" smtClean="0">
                <a:solidFill>
                  <a:srgbClr val="000000"/>
                </a:solidFill>
              </a:rPr>
              <a:t>Dr. Stefan Hey – Vorlesung Mikrosystemtechnik</a:t>
            </a:r>
            <a:endParaRPr lang="de-DE" dirty="0">
              <a:solidFill>
                <a:srgbClr val="000000"/>
              </a:solidFill>
            </a:endParaRPr>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42378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pPr fontAlgn="base">
              <a:spcBef>
                <a:spcPct val="0"/>
              </a:spcBef>
              <a:spcAft>
                <a:spcPct val="0"/>
              </a:spcAft>
            </a:pPr>
            <a:r>
              <a:rPr lang="de-DE" dirty="0" smtClean="0">
                <a:solidFill>
                  <a:srgbClr val="000000"/>
                </a:solidFill>
              </a:rPr>
              <a:t>Dr. Stefan Hey – Vorlesung Mikrosystemtechnik</a:t>
            </a:r>
            <a:endParaRPr lang="de-DE" dirty="0">
              <a:solidFill>
                <a:srgbClr val="000000"/>
              </a:solidFill>
            </a:endParaRPr>
          </a:p>
        </p:txBody>
      </p:sp>
      <p:sp>
        <p:nvSpPr>
          <p:cNvPr id="5"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FCD64446-9DE9-4EC1-92AB-907DF09BD351}"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624208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r>
              <a:rPr lang="de-DE">
                <a:solidFill>
                  <a:srgbClr val="000000"/>
                </a:solidFill>
              </a:rPr>
              <a:t>Prof. Max Mustermann - Präsentationstitel</a:t>
            </a:r>
          </a:p>
        </p:txBody>
      </p:sp>
      <p:sp>
        <p:nvSpPr>
          <p:cNvPr id="6" name="Datumsplatzhalter 10"/>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503864FC-C1F6-4F60-90E2-4C82285A7CB6}"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133670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r>
              <a:rPr lang="de-DE">
                <a:solidFill>
                  <a:srgbClr val="000000"/>
                </a:solidFill>
              </a:rPr>
              <a:t>Prof. Max Mustermann - Präsentationstitel</a:t>
            </a:r>
          </a:p>
        </p:txBody>
      </p:sp>
      <p:sp>
        <p:nvSpPr>
          <p:cNvPr id="8" name="Datumsplatzhalter 10"/>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DFFFF499-D2C2-429B-A38D-874884AC2B44}"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403596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r>
              <a:rPr lang="de-DE">
                <a:solidFill>
                  <a:srgbClr val="000000"/>
                </a:solidFill>
              </a:rPr>
              <a:t>Prof. Max Mustermann - Präsentationstitel</a:t>
            </a:r>
          </a:p>
        </p:txBody>
      </p:sp>
      <p:sp>
        <p:nvSpPr>
          <p:cNvPr id="4"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92EEC2FF-F6B1-4953-8BD6-DF423CDA3B5D}"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63439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r>
              <a:rPr lang="de-DE">
                <a:solidFill>
                  <a:srgbClr val="000000"/>
                </a:solidFill>
              </a:rPr>
              <a:t>Prof. Max Mustermann - Präsentationstitel</a:t>
            </a:r>
          </a:p>
        </p:txBody>
      </p:sp>
      <p:sp>
        <p:nvSpPr>
          <p:cNvPr id="3"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CC0FF657-D1DB-4306-82A3-A2011C94EF85}"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52716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r>
              <a:rPr lang="de-DE">
                <a:solidFill>
                  <a:srgbClr val="000000"/>
                </a:solidFill>
              </a:rPr>
              <a:t>Prof. Max Mustermann - Präsentationstitel</a:t>
            </a:r>
          </a:p>
        </p:txBody>
      </p:sp>
      <p:sp>
        <p:nvSpPr>
          <p:cNvPr id="6" name="Datumsplatzhalter 10"/>
          <p:cNvSpPr>
            <a:spLocks noGrp="1"/>
          </p:cNvSpPr>
          <p:nvPr>
            <p:ph type="dt" sz="half" idx="11"/>
          </p:nvPr>
        </p:nvSpPr>
        <p:spPr>
          <a:xfrm>
            <a:off x="612000" y="6444000"/>
            <a:ext cx="86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7B39ADCC-593E-41F1-8EDC-3499514C881E}"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132002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2"/>
          <p:cNvSpPr>
            <a:spLocks noGrp="1" noChangeArrowheads="1"/>
          </p:cNvSpPr>
          <p:nvPr>
            <p:ph type="ftr" sz="quarter" idx="10"/>
          </p:nvPr>
        </p:nvSpPr>
        <p:spPr>
          <a:xfrm>
            <a:off x="1701800" y="6445250"/>
            <a:ext cx="4248150" cy="360363"/>
          </a:xfrm>
          <a:prstGeom prst="rect">
            <a:avLst/>
          </a:prstGeom>
          <a:ln/>
        </p:spPr>
        <p:txBody>
          <a:bodyPr/>
          <a:lstStyle>
            <a:lvl1pPr>
              <a:defRPr/>
            </a:lvl1pPr>
          </a:lstStyle>
          <a:p>
            <a:r>
              <a:rPr lang="de-DE">
                <a:solidFill>
                  <a:srgbClr val="000000"/>
                </a:solidFill>
              </a:rPr>
              <a:t>Prof. Max Mustermann - Präsentationstitel</a:t>
            </a:r>
          </a:p>
        </p:txBody>
      </p:sp>
      <p:sp>
        <p:nvSpPr>
          <p:cNvPr id="6" name="Datumsplatzhalter 10"/>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2517161F-0686-4A32-B5C2-6110D54CBF61}"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136030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90525" y="333375"/>
            <a:ext cx="6911975"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smtClean="0"/>
              <a:t>Folientitel durch klicken hinzufügen</a:t>
            </a:r>
          </a:p>
        </p:txBody>
      </p:sp>
      <p:sp>
        <p:nvSpPr>
          <p:cNvPr id="1028" name="Rectangle 3"/>
          <p:cNvSpPr>
            <a:spLocks noGrp="1" noChangeArrowheads="1"/>
          </p:cNvSpPr>
          <p:nvPr>
            <p:ph type="body" idx="1"/>
          </p:nvPr>
        </p:nvSpPr>
        <p:spPr bwMode="auto">
          <a:xfrm>
            <a:off x="392113" y="1198563"/>
            <a:ext cx="8356600" cy="4894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Karlsruhe Institute </a:t>
            </a:r>
            <a:r>
              <a:rPr lang="de-DE" dirty="0" err="1" smtClean="0"/>
              <a:t>of</a:t>
            </a:r>
            <a:r>
              <a:rPr lang="de-DE" dirty="0" smtClean="0"/>
              <a:t> Technology (KIT).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4" name="Text Box 10"/>
          <p:cNvSpPr txBox="1">
            <a:spLocks noChangeArrowheads="1"/>
          </p:cNvSpPr>
          <p:nvPr/>
        </p:nvSpPr>
        <p:spPr bwMode="auto">
          <a:xfrm>
            <a:off x="6011863" y="6453188"/>
            <a:ext cx="2736850" cy="360362"/>
          </a:xfrm>
          <a:prstGeom prst="rect">
            <a:avLst/>
          </a:prstGeom>
          <a:noFill/>
          <a:ln w="9525">
            <a:noFill/>
            <a:miter lim="800000"/>
            <a:headEnd/>
            <a:tailEnd/>
          </a:ln>
          <a:effectLst/>
        </p:spPr>
        <p:txBody>
          <a:bodyPr lIns="0" tIns="0" rIns="0" bIns="0"/>
          <a:lstStyle/>
          <a:p>
            <a:pPr algn="r" fontAlgn="base">
              <a:spcBef>
                <a:spcPct val="50000"/>
              </a:spcBef>
              <a:spcAft>
                <a:spcPct val="0"/>
              </a:spcAft>
              <a:defRPr/>
            </a:pPr>
            <a:r>
              <a:rPr lang="de-DE" sz="900" dirty="0">
                <a:solidFill>
                  <a:srgbClr val="000000"/>
                </a:solidFill>
              </a:rPr>
              <a:t>Institut für Technik der </a:t>
            </a:r>
            <a:r>
              <a:rPr lang="de-DE" sz="900" dirty="0" smtClean="0">
                <a:solidFill>
                  <a:srgbClr val="000000"/>
                </a:solidFill>
              </a:rPr>
              <a:t>Informationsverarbeitung</a:t>
            </a:r>
            <a:endParaRPr lang="de-DE" sz="900" dirty="0">
              <a:solidFill>
                <a:srgbClr val="000000"/>
              </a:solidFill>
            </a:endParaRPr>
          </a:p>
        </p:txBody>
      </p:sp>
      <p:sp>
        <p:nvSpPr>
          <p:cNvPr id="1035" name="Text Box 11"/>
          <p:cNvSpPr txBox="1">
            <a:spLocks noChangeArrowheads="1"/>
          </p:cNvSpPr>
          <p:nvPr/>
        </p:nvSpPr>
        <p:spPr bwMode="auto">
          <a:xfrm>
            <a:off x="250825" y="6445250"/>
            <a:ext cx="325438" cy="215900"/>
          </a:xfrm>
          <a:prstGeom prst="rect">
            <a:avLst/>
          </a:prstGeom>
          <a:noFill/>
          <a:ln w="9525">
            <a:noFill/>
            <a:miter lim="800000"/>
            <a:headEnd/>
            <a:tailEnd/>
          </a:ln>
          <a:effectLst/>
        </p:spPr>
        <p:txBody>
          <a:bodyPr lIns="0" tIns="0" rIns="0" bIns="0"/>
          <a:lstStyle/>
          <a:p>
            <a:pPr fontAlgn="base">
              <a:spcBef>
                <a:spcPct val="50000"/>
              </a:spcBef>
              <a:spcAft>
                <a:spcPct val="0"/>
              </a:spcAft>
              <a:defRPr/>
            </a:pPr>
            <a:fld id="{643774FD-E815-4B85-B421-6F4167BD583D}" type="slidenum">
              <a:rPr lang="de-DE" sz="900" b="1">
                <a:solidFill>
                  <a:srgbClr val="000000"/>
                </a:solidFill>
              </a:rPr>
              <a:pPr fontAlgn="base">
                <a:spcBef>
                  <a:spcPct val="50000"/>
                </a:spcBef>
                <a:spcAft>
                  <a:spcPct val="0"/>
                </a:spcAft>
                <a:defRPr/>
              </a:pPr>
              <a:t>‹Nr.›</a:t>
            </a:fld>
            <a:endParaRPr lang="de-DE" sz="900" b="1">
              <a:solidFill>
                <a:srgbClr val="000000"/>
              </a:solidFill>
            </a:endParaRPr>
          </a:p>
        </p:txBody>
      </p:sp>
      <p:pic>
        <p:nvPicPr>
          <p:cNvPr id="1032" name="Picture 13" descr="KIT-Logo-rgb_de"/>
          <p:cNvPicPr>
            <a:picLocks noChangeAspect="1" noChangeArrowheads="1"/>
          </p:cNvPicPr>
          <p:nvPr/>
        </p:nvPicPr>
        <p:blipFill>
          <a:blip r:embed="rId16" cstate="print"/>
          <a:srcRect/>
          <a:stretch>
            <a:fillRect/>
          </a:stretch>
        </p:blipFill>
        <p:spPr bwMode="auto">
          <a:xfrm>
            <a:off x="7667625" y="333375"/>
            <a:ext cx="1076325" cy="496888"/>
          </a:xfrm>
          <a:prstGeom prst="rect">
            <a:avLst/>
          </a:prstGeom>
          <a:noFill/>
          <a:ln w="9525">
            <a:noFill/>
            <a:miter lim="800000"/>
            <a:headEnd/>
            <a:tailEnd/>
          </a:ln>
        </p:spPr>
      </p:pic>
      <p:sp>
        <p:nvSpPr>
          <p:cNvPr id="11" name="Datumsplatzhalter 10"/>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pPr fontAlgn="base">
              <a:spcBef>
                <a:spcPct val="0"/>
              </a:spcBef>
              <a:spcAft>
                <a:spcPct val="0"/>
              </a:spcAft>
            </a:pPr>
            <a:fld id="{C01FFB54-A4C6-43F5-85F0-3FD9312F6439}" type="datetime1">
              <a:rPr lang="de-DE" smtClean="0">
                <a:solidFill>
                  <a:srgbClr val="000000">
                    <a:tint val="75000"/>
                  </a:srgbClr>
                </a:solidFill>
              </a:rPr>
              <a:pPr fontAlgn="base">
                <a:spcBef>
                  <a:spcPct val="0"/>
                </a:spcBef>
                <a:spcAft>
                  <a:spcPct val="0"/>
                </a:spcAft>
              </a:pPr>
              <a:t>30.11.2015</a:t>
            </a:fld>
            <a:endParaRPr lang="de-DE" dirty="0">
              <a:solidFill>
                <a:srgbClr val="000000">
                  <a:tint val="75000"/>
                </a:srgbClr>
              </a:solidFill>
            </a:endParaRPr>
          </a:p>
        </p:txBody>
      </p:sp>
      <p:sp>
        <p:nvSpPr>
          <p:cNvPr id="10" name="Text Box 10"/>
          <p:cNvSpPr txBox="1">
            <a:spLocks noChangeArrowheads="1"/>
          </p:cNvSpPr>
          <p:nvPr userDrawn="1"/>
        </p:nvSpPr>
        <p:spPr bwMode="auto">
          <a:xfrm>
            <a:off x="1691680" y="6453188"/>
            <a:ext cx="2736850" cy="360362"/>
          </a:xfrm>
          <a:prstGeom prst="rect">
            <a:avLst/>
          </a:prstGeom>
          <a:noFill/>
          <a:ln w="9525">
            <a:noFill/>
            <a:miter lim="800000"/>
            <a:headEnd/>
            <a:tailEnd/>
          </a:ln>
          <a:effectLst/>
        </p:spPr>
        <p:txBody>
          <a:bodyPr lIns="0" tIns="0" rIns="0" bIns="0"/>
          <a:lstStyle/>
          <a:p>
            <a:pPr algn="l" fontAlgn="base">
              <a:spcBef>
                <a:spcPct val="50000"/>
              </a:spcBef>
              <a:spcAft>
                <a:spcPct val="0"/>
              </a:spcAft>
              <a:defRPr/>
            </a:pPr>
            <a:r>
              <a:rPr lang="de-DE" sz="900" dirty="0" smtClean="0">
                <a:solidFill>
                  <a:srgbClr val="000000"/>
                </a:solidFill>
              </a:rPr>
              <a:t>Dr. Stefan Hey – Vorlesung Mikrosystemtechnik</a:t>
            </a:r>
            <a:endParaRPr lang="de-DE" sz="900" dirty="0">
              <a:solidFill>
                <a:srgbClr val="000000"/>
              </a:solidFill>
            </a:endParaRPr>
          </a:p>
        </p:txBody>
      </p:sp>
    </p:spTree>
    <p:extLst>
      <p:ext uri="{BB962C8B-B14F-4D97-AF65-F5344CB8AC3E}">
        <p14:creationId xmlns:p14="http://schemas.microsoft.com/office/powerpoint/2010/main" val="3553503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eaLnBrk="1" fontAlgn="base" hangingPunct="1">
        <a:spcBef>
          <a:spcPct val="20000"/>
        </a:spcBef>
        <a:spcAft>
          <a:spcPct val="0"/>
        </a:spcAft>
        <a:buBlip>
          <a:blip r:embed="rId17"/>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18"/>
        </a:buBlip>
        <a:defRPr>
          <a:solidFill>
            <a:schemeClr val="tx1"/>
          </a:solidFill>
          <a:latin typeface="+mn-lt"/>
        </a:defRPr>
      </a:lvl2pPr>
      <a:lvl3pPr marL="1209675" indent="-276225" algn="l" rtl="0" eaLnBrk="1" fontAlgn="base" hangingPunct="1">
        <a:spcBef>
          <a:spcPct val="20000"/>
        </a:spcBef>
        <a:spcAft>
          <a:spcPct val="0"/>
        </a:spcAft>
        <a:buBlip>
          <a:blip r:embed="rId19"/>
        </a:buBlip>
        <a:defRPr sz="1600">
          <a:solidFill>
            <a:schemeClr val="tx1"/>
          </a:solidFill>
          <a:latin typeface="+mn-lt"/>
        </a:defRPr>
      </a:lvl3pPr>
      <a:lvl4pPr marL="1657350" indent="-276225" algn="l" rtl="0" eaLnBrk="1" fontAlgn="base" hangingPunct="1">
        <a:spcBef>
          <a:spcPct val="20000"/>
        </a:spcBef>
        <a:spcAft>
          <a:spcPct val="0"/>
        </a:spcAft>
        <a:buBlip>
          <a:blip r:embed="rId19"/>
        </a:buBlip>
        <a:defRPr sz="1600">
          <a:solidFill>
            <a:schemeClr val="tx1"/>
          </a:solidFill>
          <a:latin typeface="+mn-lt"/>
        </a:defRPr>
      </a:lvl4pPr>
      <a:lvl5pPr marL="2095500" indent="-276225" algn="l" rtl="0" eaLnBrk="1" fontAlgn="base" hangingPunct="1">
        <a:spcBef>
          <a:spcPct val="20000"/>
        </a:spcBef>
        <a:spcAft>
          <a:spcPct val="0"/>
        </a:spcAft>
        <a:buBlip>
          <a:blip r:embed="rId19"/>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20"/>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20"/>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20"/>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20"/>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slideLayout" Target="../slideLayouts/slideLayout2.xml"/><Relationship Id="rId5" Type="http://schemas.openxmlformats.org/officeDocument/2006/relationships/image" Target="../media/image60.gif"/><Relationship Id="rId4" Type="http://schemas.openxmlformats.org/officeDocument/2006/relationships/image" Target="../media/image59.gif"/></Relationships>
</file>

<file path=ppt/slides/_rels/slide8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754063" y="1987625"/>
            <a:ext cx="8389937" cy="649287"/>
          </a:xfrm>
        </p:spPr>
        <p:txBody>
          <a:bodyPr anchor="ctr"/>
          <a:lstStyle/>
          <a:p>
            <a:pPr eaLnBrk="1" hangingPunct="1"/>
            <a:r>
              <a:rPr lang="de-DE" dirty="0" smtClean="0"/>
              <a:t>Vorlesung Mikrosystemtechnik</a:t>
            </a:r>
            <a:br>
              <a:rPr lang="de-DE" dirty="0" smtClean="0"/>
            </a:br>
            <a:r>
              <a:rPr lang="de-DE" dirty="0" smtClean="0"/>
              <a:t>Teil 6: Ätzen, Ätzstoppverfahren</a:t>
            </a:r>
            <a:br>
              <a:rPr lang="de-DE" dirty="0" smtClean="0"/>
            </a:br>
            <a:r>
              <a:rPr lang="de-DE" dirty="0" smtClean="0"/>
              <a:t/>
            </a:r>
            <a:br>
              <a:rPr lang="de-DE" dirty="0" smtClean="0"/>
            </a:br>
            <a:r>
              <a:rPr lang="de-DE" sz="2000" dirty="0" smtClean="0"/>
              <a:t>Stefan Hey</a:t>
            </a:r>
          </a:p>
        </p:txBody>
      </p:sp>
    </p:spTree>
    <p:extLst>
      <p:ext uri="{BB962C8B-B14F-4D97-AF65-F5344CB8AC3E}">
        <p14:creationId xmlns:p14="http://schemas.microsoft.com/office/powerpoint/2010/main" val="3847055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Nassätzen</a:t>
            </a:r>
            <a:endParaRPr lang="de-DE" dirty="0"/>
          </a:p>
        </p:txBody>
      </p:sp>
      <p:sp>
        <p:nvSpPr>
          <p:cNvPr id="3" name="Inhaltsplatzhalter 2"/>
          <p:cNvSpPr>
            <a:spLocks noGrp="1"/>
          </p:cNvSpPr>
          <p:nvPr>
            <p:ph idx="1"/>
          </p:nvPr>
        </p:nvSpPr>
        <p:spPr/>
        <p:txBody>
          <a:bodyPr/>
          <a:lstStyle/>
          <a:p>
            <a:pPr algn="just"/>
            <a:r>
              <a:rPr lang="de-DE" dirty="0" smtClean="0"/>
              <a:t>Das Prinzip beim Nassätzen ist die Umwandlung des festen Materials der Schicht in flüssige Verbindungen unter zu Hilfenahme einer chemischen Lösung</a:t>
            </a:r>
          </a:p>
          <a:p>
            <a:pPr algn="just"/>
            <a:r>
              <a:rPr lang="de-DE" dirty="0" smtClean="0"/>
              <a:t>Die eingesetzten Chemikalien können genau auf die vorhandenen Schichten abgestimmt werden</a:t>
            </a:r>
          </a:p>
          <a:p>
            <a:pPr algn="just">
              <a:buNone/>
            </a:pPr>
            <a:r>
              <a:rPr lang="de-DE" dirty="0" smtClean="0"/>
              <a:t>	</a:t>
            </a:r>
            <a:r>
              <a:rPr lang="de-DE" sz="2800" dirty="0" smtClean="0">
                <a:latin typeface="Times New Roman"/>
                <a:cs typeface="Times New Roman"/>
              </a:rPr>
              <a:t>→</a:t>
            </a:r>
            <a:r>
              <a:rPr lang="de-DE" dirty="0" smtClean="0">
                <a:latin typeface="Times New Roman"/>
                <a:cs typeface="Times New Roman"/>
              </a:rPr>
              <a:t> </a:t>
            </a:r>
            <a:r>
              <a:rPr lang="de-DE" dirty="0" smtClean="0"/>
              <a:t>Sehr hohe Selektivität</a:t>
            </a:r>
          </a:p>
          <a:p>
            <a:pPr lvl="1" algn="just"/>
            <a:endParaRPr lang="de-DE" dirty="0" smtClean="0"/>
          </a:p>
          <a:p>
            <a:pPr algn="just"/>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
        <p:nvSpPr>
          <p:cNvPr id="8" name="Textfeld 7"/>
          <p:cNvSpPr txBox="1"/>
          <p:nvPr/>
        </p:nvSpPr>
        <p:spPr>
          <a:xfrm>
            <a:off x="6732240" y="6063099"/>
            <a:ext cx="2304256" cy="246221"/>
          </a:xfrm>
          <a:prstGeom prst="rect">
            <a:avLst/>
          </a:prstGeom>
          <a:noFill/>
        </p:spPr>
        <p:txBody>
          <a:bodyPr wrap="square" rtlCol="0">
            <a:spAutoFit/>
          </a:bodyPr>
          <a:lstStyle/>
          <a:p>
            <a:r>
              <a:rPr lang="de-DE" sz="1000" dirty="0" smtClean="0"/>
              <a:t>Bildquelle: </a:t>
            </a:r>
            <a:r>
              <a:rPr lang="de-DE" sz="1000" dirty="0" err="1" smtClean="0"/>
              <a:t>semefab</a:t>
            </a:r>
            <a:endParaRPr lang="de-DE" sz="1000" dirty="0"/>
          </a:p>
        </p:txBody>
      </p:sp>
      <p:pic>
        <p:nvPicPr>
          <p:cNvPr id="41986" name="Picture 2" descr="w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3" y="3068960"/>
            <a:ext cx="2777449"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889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Anforderung</a:t>
            </a:r>
            <a:endParaRPr lang="de-DE" dirty="0"/>
          </a:p>
        </p:txBody>
      </p:sp>
      <p:sp>
        <p:nvSpPr>
          <p:cNvPr id="3" name="Inhaltsplatzhalter 2"/>
          <p:cNvSpPr>
            <a:spLocks noGrp="1"/>
          </p:cNvSpPr>
          <p:nvPr>
            <p:ph idx="1"/>
          </p:nvPr>
        </p:nvSpPr>
        <p:spPr/>
        <p:txBody>
          <a:bodyPr/>
          <a:lstStyle/>
          <a:p>
            <a:pPr algn="just"/>
            <a:r>
              <a:rPr lang="de-DE" dirty="0" smtClean="0"/>
              <a:t>Folgende Anforderungen müssen von den chemischen Lösungen erfüllt werden:</a:t>
            </a:r>
          </a:p>
          <a:p>
            <a:pPr lvl="1" algn="just"/>
            <a:r>
              <a:rPr lang="de-DE" dirty="0" smtClean="0"/>
              <a:t>Die Maskierungsschicht darf nicht angegriffen werden </a:t>
            </a:r>
          </a:p>
          <a:p>
            <a:pPr lvl="1" algn="just"/>
            <a:r>
              <a:rPr lang="de-DE" dirty="0" smtClean="0"/>
              <a:t>Die Selektivität muss hoch sein</a:t>
            </a:r>
          </a:p>
          <a:p>
            <a:pPr lvl="1" algn="just"/>
            <a:r>
              <a:rPr lang="de-DE" dirty="0" smtClean="0"/>
              <a:t>Die Ätzung muss durch Verdünnung mit Wasser gestoppt werden können</a:t>
            </a:r>
          </a:p>
          <a:p>
            <a:pPr lvl="1" algn="just"/>
            <a:r>
              <a:rPr lang="de-DE" dirty="0"/>
              <a:t>E</a:t>
            </a:r>
            <a:r>
              <a:rPr lang="de-DE" dirty="0" smtClean="0"/>
              <a:t>s dürfen sich keine gasförmigen Reaktionsprodukte bilden, da die Bläschen vereinzelt Bereiche abschatten können</a:t>
            </a:r>
          </a:p>
          <a:p>
            <a:pPr lvl="1" algn="just"/>
            <a:r>
              <a:rPr lang="de-DE" dirty="0" smtClean="0"/>
              <a:t>Konstante </a:t>
            </a:r>
            <a:r>
              <a:rPr lang="de-DE" dirty="0" err="1" smtClean="0"/>
              <a:t>Ätzrate</a:t>
            </a:r>
            <a:r>
              <a:rPr lang="de-DE" dirty="0" smtClean="0"/>
              <a:t> über lange Zeit</a:t>
            </a:r>
          </a:p>
          <a:p>
            <a:pPr lvl="1" algn="just"/>
            <a:r>
              <a:rPr lang="de-DE" dirty="0" smtClean="0"/>
              <a:t>Die Reaktionsprodukte müssen direkt gelöst werden, damit keine Partikel die Ätzlösung verunreinigen</a:t>
            </a:r>
          </a:p>
          <a:p>
            <a:pPr lvl="1" algn="just"/>
            <a:r>
              <a:rPr lang="de-DE" dirty="0" smtClean="0"/>
              <a:t>Gute Umweltverträglichkeit und leichte Entsorgung</a:t>
            </a:r>
          </a:p>
          <a:p>
            <a:pPr algn="just"/>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3225336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Tauchätzen</a:t>
            </a:r>
            <a:endParaRPr lang="de-DE" dirty="0"/>
          </a:p>
        </p:txBody>
      </p:sp>
      <p:sp>
        <p:nvSpPr>
          <p:cNvPr id="3" name="Inhaltsplatzhalter 2"/>
          <p:cNvSpPr>
            <a:spLocks noGrp="1"/>
          </p:cNvSpPr>
          <p:nvPr>
            <p:ph idx="1"/>
          </p:nvPr>
        </p:nvSpPr>
        <p:spPr/>
        <p:txBody>
          <a:bodyPr/>
          <a:lstStyle/>
          <a:p>
            <a:pPr algn="just"/>
            <a:r>
              <a:rPr lang="de-DE" dirty="0" smtClean="0"/>
              <a:t>Eine ganze Horde mit Wafern wird auf einmal in einem Becken mit der Ätzlösung prozessiert</a:t>
            </a:r>
          </a:p>
          <a:p>
            <a:pPr algn="just"/>
            <a:r>
              <a:rPr lang="de-DE" dirty="0" smtClean="0"/>
              <a:t>Durch Filter und Umwälzpumpen werden Partikel von den Wafern ferngehalten</a:t>
            </a:r>
          </a:p>
          <a:p>
            <a:pPr algn="just"/>
            <a:r>
              <a:rPr lang="de-DE" dirty="0" smtClean="0"/>
              <a:t>Die </a:t>
            </a:r>
            <a:r>
              <a:rPr lang="de-DE" dirty="0" err="1" smtClean="0"/>
              <a:t>Ätzrate</a:t>
            </a:r>
            <a:r>
              <a:rPr lang="de-DE" dirty="0" smtClean="0"/>
              <a:t> muss genau bekannt sein, um reproduzierbare Ätzungen durchführen zu können</a:t>
            </a:r>
          </a:p>
          <a:p>
            <a:pPr algn="just"/>
            <a:r>
              <a:rPr lang="de-DE" dirty="0" smtClean="0"/>
              <a:t>Eine exakte Temperierung der Ätzlösung ist erforderlich</a:t>
            </a:r>
          </a:p>
          <a:p>
            <a:pPr algn="just"/>
            <a:r>
              <a:rPr lang="de-DE" dirty="0" smtClean="0"/>
              <a:t>Die Hebevorrichtung kann die Horde waagerecht und senkrecht transportieren</a:t>
            </a:r>
          </a:p>
          <a:p>
            <a:pPr algn="just"/>
            <a:r>
              <a:rPr lang="de-DE" dirty="0" smtClean="0"/>
              <a:t>Durch Spülen mit Wasser wird nach der gewünschten Dauer der Ätzvorgang gestoppt</a:t>
            </a:r>
          </a:p>
          <a:p>
            <a:pPr algn="just"/>
            <a:r>
              <a:rPr lang="de-DE" dirty="0" smtClean="0"/>
              <a:t>Anschließend kommen die Wafer in eine Trockenschleuder</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3201292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ieren 12"/>
          <p:cNvGrpSpPr/>
          <p:nvPr/>
        </p:nvGrpSpPr>
        <p:grpSpPr>
          <a:xfrm>
            <a:off x="3384376" y="1679918"/>
            <a:ext cx="5508104" cy="3477274"/>
            <a:chOff x="1475656" y="2113111"/>
            <a:chExt cx="5688632" cy="3620524"/>
          </a:xfrm>
        </p:grpSpPr>
        <p:pic>
          <p:nvPicPr>
            <p:cNvPr id="33794" name="Picture 2"/>
            <p:cNvPicPr>
              <a:picLocks noChangeAspect="1" noChangeArrowheads="1"/>
            </p:cNvPicPr>
            <p:nvPr/>
          </p:nvPicPr>
          <p:blipFill>
            <a:blip r:embed="rId2" cstate="print"/>
            <a:srcRect/>
            <a:stretch>
              <a:fillRect/>
            </a:stretch>
          </p:blipFill>
          <p:spPr bwMode="auto">
            <a:xfrm>
              <a:off x="2555776" y="2204864"/>
              <a:ext cx="4608512" cy="3245594"/>
            </a:xfrm>
            <a:prstGeom prst="rect">
              <a:avLst/>
            </a:prstGeom>
            <a:noFill/>
            <a:ln w="9525">
              <a:noFill/>
              <a:miter lim="800000"/>
              <a:headEnd/>
              <a:tailEnd/>
            </a:ln>
          </p:spPr>
        </p:pic>
        <p:sp>
          <p:nvSpPr>
            <p:cNvPr id="7" name="Textfeld 6"/>
            <p:cNvSpPr txBox="1"/>
            <p:nvPr/>
          </p:nvSpPr>
          <p:spPr>
            <a:xfrm>
              <a:off x="2411760" y="2113111"/>
              <a:ext cx="1944216" cy="288410"/>
            </a:xfrm>
            <a:prstGeom prst="rect">
              <a:avLst/>
            </a:prstGeom>
            <a:noFill/>
          </p:spPr>
          <p:txBody>
            <a:bodyPr wrap="square" rtlCol="0">
              <a:spAutoFit/>
            </a:bodyPr>
            <a:lstStyle/>
            <a:p>
              <a:pPr algn="ctr"/>
              <a:r>
                <a:rPr lang="de-DE" sz="1200" dirty="0" smtClean="0"/>
                <a:t>Hebevorrichtung</a:t>
              </a:r>
              <a:endParaRPr lang="de-DE" sz="1200" dirty="0"/>
            </a:p>
          </p:txBody>
        </p:sp>
        <p:sp>
          <p:nvSpPr>
            <p:cNvPr id="8" name="Textfeld 7"/>
            <p:cNvSpPr txBox="1"/>
            <p:nvPr/>
          </p:nvSpPr>
          <p:spPr>
            <a:xfrm>
              <a:off x="1475656" y="4293096"/>
              <a:ext cx="1440160" cy="480684"/>
            </a:xfrm>
            <a:prstGeom prst="rect">
              <a:avLst/>
            </a:prstGeom>
            <a:noFill/>
          </p:spPr>
          <p:txBody>
            <a:bodyPr wrap="square" rtlCol="0">
              <a:spAutoFit/>
            </a:bodyPr>
            <a:lstStyle/>
            <a:p>
              <a:pPr algn="ctr"/>
              <a:r>
                <a:rPr lang="de-DE" sz="1200" dirty="0" smtClean="0"/>
                <a:t>Wafer in </a:t>
              </a:r>
              <a:br>
                <a:rPr lang="de-DE" sz="1200" dirty="0" smtClean="0"/>
              </a:br>
              <a:r>
                <a:rPr lang="de-DE" sz="1200" dirty="0" smtClean="0"/>
                <a:t>Horde</a:t>
              </a:r>
              <a:endParaRPr lang="de-DE" sz="1200" dirty="0"/>
            </a:p>
          </p:txBody>
        </p:sp>
        <p:sp>
          <p:nvSpPr>
            <p:cNvPr id="9" name="Textfeld 8"/>
            <p:cNvSpPr txBox="1"/>
            <p:nvPr/>
          </p:nvSpPr>
          <p:spPr>
            <a:xfrm>
              <a:off x="2843808" y="5445224"/>
              <a:ext cx="1440160" cy="288410"/>
            </a:xfrm>
            <a:prstGeom prst="rect">
              <a:avLst/>
            </a:prstGeom>
            <a:noFill/>
          </p:spPr>
          <p:txBody>
            <a:bodyPr wrap="square" rtlCol="0">
              <a:spAutoFit/>
            </a:bodyPr>
            <a:lstStyle/>
            <a:p>
              <a:pPr algn="ctr"/>
              <a:r>
                <a:rPr lang="de-DE" sz="1200" dirty="0" smtClean="0"/>
                <a:t>Ätzbecken</a:t>
              </a:r>
              <a:endParaRPr lang="de-DE" sz="1200" dirty="0"/>
            </a:p>
          </p:txBody>
        </p:sp>
        <p:sp>
          <p:nvSpPr>
            <p:cNvPr id="10" name="Textfeld 9"/>
            <p:cNvSpPr txBox="1"/>
            <p:nvPr/>
          </p:nvSpPr>
          <p:spPr>
            <a:xfrm>
              <a:off x="4211960" y="5445225"/>
              <a:ext cx="1577043" cy="288410"/>
            </a:xfrm>
            <a:prstGeom prst="rect">
              <a:avLst/>
            </a:prstGeom>
            <a:noFill/>
          </p:spPr>
          <p:txBody>
            <a:bodyPr wrap="square" rtlCol="0">
              <a:spAutoFit/>
            </a:bodyPr>
            <a:lstStyle/>
            <a:p>
              <a:pPr algn="ctr"/>
              <a:r>
                <a:rPr lang="de-DE" sz="1200" dirty="0" smtClean="0"/>
                <a:t>Wasserspülung</a:t>
              </a:r>
              <a:endParaRPr lang="de-DE" sz="1200" dirty="0"/>
            </a:p>
          </p:txBody>
        </p:sp>
        <p:sp>
          <p:nvSpPr>
            <p:cNvPr id="12" name="Textfeld 11"/>
            <p:cNvSpPr txBox="1"/>
            <p:nvPr/>
          </p:nvSpPr>
          <p:spPr>
            <a:xfrm>
              <a:off x="5580112" y="5445225"/>
              <a:ext cx="1584176" cy="288410"/>
            </a:xfrm>
            <a:prstGeom prst="rect">
              <a:avLst/>
            </a:prstGeom>
            <a:noFill/>
          </p:spPr>
          <p:txBody>
            <a:bodyPr wrap="square" rtlCol="0">
              <a:spAutoFit/>
            </a:bodyPr>
            <a:lstStyle/>
            <a:p>
              <a:pPr algn="ctr"/>
              <a:r>
                <a:rPr lang="de-DE" sz="1200" dirty="0" smtClean="0"/>
                <a:t>Wasserspülung</a:t>
              </a:r>
              <a:endParaRPr lang="de-DE" sz="1200" dirty="0"/>
            </a:p>
          </p:txBody>
        </p:sp>
      </p:grpSp>
      <p:sp>
        <p:nvSpPr>
          <p:cNvPr id="3" name="Inhaltsplatzhalter 2"/>
          <p:cNvSpPr>
            <a:spLocks noGrp="1"/>
          </p:cNvSpPr>
          <p:nvPr>
            <p:ph idx="1"/>
          </p:nvPr>
        </p:nvSpPr>
        <p:spPr>
          <a:xfrm>
            <a:off x="392113" y="1198563"/>
            <a:ext cx="4179887" cy="4894262"/>
          </a:xfrm>
        </p:spPr>
        <p:txBody>
          <a:bodyPr/>
          <a:lstStyle/>
          <a:p>
            <a:r>
              <a:rPr lang="de-DE" dirty="0" smtClean="0"/>
              <a:t>Vorteile:</a:t>
            </a:r>
          </a:p>
          <a:p>
            <a:pPr lvl="1"/>
            <a:r>
              <a:rPr lang="de-DE" dirty="0" smtClean="0"/>
              <a:t>Viele Proben können parallel geätzt werden</a:t>
            </a:r>
          </a:p>
          <a:p>
            <a:pPr lvl="1">
              <a:buNone/>
            </a:pPr>
            <a:r>
              <a:rPr lang="de-DE" dirty="0" smtClean="0"/>
              <a:t>	 </a:t>
            </a:r>
            <a:r>
              <a:rPr lang="de-DE" sz="2800" dirty="0" smtClean="0">
                <a:latin typeface="Arial"/>
                <a:cs typeface="Arial"/>
              </a:rPr>
              <a:t>→</a:t>
            </a:r>
            <a:r>
              <a:rPr lang="de-DE" dirty="0" smtClean="0">
                <a:latin typeface="Arial"/>
                <a:cs typeface="Arial"/>
              </a:rPr>
              <a:t> </a:t>
            </a:r>
            <a:r>
              <a:rPr lang="de-DE" dirty="0" err="1" smtClean="0">
                <a:latin typeface="Arial"/>
                <a:cs typeface="Arial"/>
              </a:rPr>
              <a:t>Durchsatzrate</a:t>
            </a:r>
            <a:r>
              <a:rPr lang="de-DE" dirty="0" smtClean="0">
                <a:latin typeface="Arial"/>
                <a:cs typeface="Arial"/>
              </a:rPr>
              <a:t> ist sehr hoch</a:t>
            </a:r>
            <a:endParaRPr lang="de-DE" dirty="0" smtClean="0"/>
          </a:p>
          <a:p>
            <a:pPr lvl="1"/>
            <a:r>
              <a:rPr lang="de-DE" dirty="0" smtClean="0"/>
              <a:t>Der Aufbau der Ätzanlage ist relativ einfach</a:t>
            </a:r>
          </a:p>
          <a:p>
            <a:endParaRPr lang="de-DE" dirty="0" smtClean="0"/>
          </a:p>
          <a:p>
            <a:r>
              <a:rPr lang="de-DE" dirty="0" smtClean="0"/>
              <a:t>Nachteile:</a:t>
            </a:r>
          </a:p>
          <a:p>
            <a:pPr lvl="1"/>
            <a:r>
              <a:rPr lang="de-DE" dirty="0" smtClean="0"/>
              <a:t>Schichtabtrag ist relativ inhomogen</a:t>
            </a:r>
            <a:endParaRPr lang="de-DE" dirty="0"/>
          </a:p>
        </p:txBody>
      </p:sp>
      <p:sp>
        <p:nvSpPr>
          <p:cNvPr id="2" name="Titel 1"/>
          <p:cNvSpPr>
            <a:spLocks noGrp="1"/>
          </p:cNvSpPr>
          <p:nvPr>
            <p:ph type="title"/>
          </p:nvPr>
        </p:nvSpPr>
        <p:spPr/>
        <p:txBody>
          <a:bodyPr/>
          <a:lstStyle/>
          <a:p>
            <a:r>
              <a:rPr lang="de-DE" dirty="0" smtClean="0"/>
              <a:t>Tauchätzen </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
        <p:nvSpPr>
          <p:cNvPr id="14" name="Textfeld 13"/>
          <p:cNvSpPr txBox="1"/>
          <p:nvPr/>
        </p:nvSpPr>
        <p:spPr>
          <a:xfrm>
            <a:off x="6732240" y="6063099"/>
            <a:ext cx="2304256" cy="246221"/>
          </a:xfrm>
          <a:prstGeom prst="rect">
            <a:avLst/>
          </a:prstGeom>
          <a:noFill/>
        </p:spPr>
        <p:txBody>
          <a:bodyPr wrap="square" rtlCol="0">
            <a:spAutoFit/>
          </a:bodyPr>
          <a:lstStyle/>
          <a:p>
            <a:r>
              <a:rPr lang="de-DE" sz="1000" dirty="0" smtClean="0"/>
              <a:t>Bildquelle: http://www.halbleiter.org</a:t>
            </a:r>
            <a:endParaRPr lang="de-DE" sz="1000" dirty="0"/>
          </a:p>
        </p:txBody>
      </p:sp>
    </p:spTree>
    <p:extLst>
      <p:ext uri="{BB962C8B-B14F-4D97-AF65-F5344CB8AC3E}">
        <p14:creationId xmlns:p14="http://schemas.microsoft.com/office/powerpoint/2010/main" val="3993049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Ätzapparatur für das Siliziumätzen</a:t>
            </a:r>
            <a:endParaRPr lang="de-DE" dirty="0"/>
          </a:p>
        </p:txBody>
      </p:sp>
      <p:sp>
        <p:nvSpPr>
          <p:cNvPr id="3" name="Inhaltsplatzhalter 2"/>
          <p:cNvSpPr>
            <a:spLocks noGrp="1"/>
          </p:cNvSpPr>
          <p:nvPr>
            <p:ph idx="1"/>
          </p:nvPr>
        </p:nvSpPr>
        <p:spPr>
          <a:xfrm>
            <a:off x="392113" y="1198563"/>
            <a:ext cx="4683943" cy="3238549"/>
          </a:xfrm>
        </p:spPr>
        <p:txBody>
          <a:bodyPr/>
          <a:lstStyle/>
          <a:p>
            <a:r>
              <a:rPr lang="de-DE" dirty="0" smtClean="0"/>
              <a:t>Das </a:t>
            </a:r>
            <a:r>
              <a:rPr lang="de-DE" dirty="0" err="1" smtClean="0"/>
              <a:t>Ölbad</a:t>
            </a:r>
            <a:r>
              <a:rPr lang="de-DE" dirty="0" smtClean="0"/>
              <a:t> sorgt für eine Temperierung. Der N</a:t>
            </a:r>
            <a:r>
              <a:rPr lang="de-DE" baseline="-25000" dirty="0" smtClean="0"/>
              <a:t>2</a:t>
            </a:r>
            <a:r>
              <a:rPr lang="de-DE" dirty="0" smtClean="0"/>
              <a:t> - </a:t>
            </a:r>
            <a:r>
              <a:rPr lang="de-DE" dirty="0" err="1" smtClean="0"/>
              <a:t>Bubbler</a:t>
            </a:r>
            <a:r>
              <a:rPr lang="de-DE" dirty="0" smtClean="0"/>
              <a:t> führt N</a:t>
            </a:r>
            <a:r>
              <a:rPr lang="de-DE" baseline="-25000" dirty="0" smtClean="0"/>
              <a:t>2</a:t>
            </a:r>
            <a:r>
              <a:rPr lang="de-DE" dirty="0" smtClean="0"/>
              <a:t> zu, durchmischt das Bad und erzeugt eine Schutzgasatmosphäre gegen Luft (O</a:t>
            </a:r>
            <a:r>
              <a:rPr lang="de-DE" baseline="-25000" dirty="0" smtClean="0"/>
              <a:t>2</a:t>
            </a:r>
            <a:r>
              <a:rPr lang="de-DE" dirty="0" smtClean="0"/>
              <a:t>)</a:t>
            </a:r>
          </a:p>
          <a:p>
            <a:endParaRPr lang="de-DE" dirty="0" smtClean="0"/>
          </a:p>
          <a:p>
            <a:r>
              <a:rPr lang="de-DE" dirty="0" smtClean="0"/>
              <a:t>Durch den Kühler wird verdampfende Lösung kondensiert und zurückgeführt. Die </a:t>
            </a:r>
            <a:r>
              <a:rPr lang="de-DE" dirty="0" err="1" smtClean="0"/>
              <a:t>Waferbewegung</a:t>
            </a:r>
            <a:r>
              <a:rPr lang="de-DE" dirty="0" smtClean="0"/>
              <a:t> sorgt für einen gleichmäßigen Ätzprozess</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6" name="Picture 2" descr="Ätzapparat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2005" y="1268760"/>
            <a:ext cx="3800475"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394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Sprühätzen</a:t>
            </a:r>
            <a:endParaRPr lang="de-DE" dirty="0"/>
          </a:p>
        </p:txBody>
      </p:sp>
      <p:sp>
        <p:nvSpPr>
          <p:cNvPr id="3" name="Inhaltsplatzhalter 2"/>
          <p:cNvSpPr>
            <a:spLocks noGrp="1"/>
          </p:cNvSpPr>
          <p:nvPr>
            <p:ph idx="1"/>
          </p:nvPr>
        </p:nvSpPr>
        <p:spPr/>
        <p:txBody>
          <a:bodyPr/>
          <a:lstStyle/>
          <a:p>
            <a:r>
              <a:rPr lang="de-DE" dirty="0" smtClean="0"/>
              <a:t>Rotieren einer oder mehrerer Proben um Düsen, aus denen die Ätzlösung austritt</a:t>
            </a:r>
          </a:p>
          <a:p>
            <a:r>
              <a:rPr lang="de-DE" dirty="0" smtClean="0"/>
              <a:t>Durch die Rotation und die stetige Zugabe frischer Ätzlösung ist die Homogenität sehr hoch</a:t>
            </a:r>
          </a:p>
          <a:p>
            <a:r>
              <a:rPr lang="de-DE" dirty="0" smtClean="0"/>
              <a:t>Zum Trocknen werden die Proben unter Rotation in heißer Stickstoffatmosphäre gebracht</a:t>
            </a:r>
          </a:p>
          <a:p>
            <a:r>
              <a:rPr lang="de-DE" dirty="0" smtClean="0"/>
              <a:t>Nachteil ist hier der relativ hohe Aufwand zum Ätzen der Probe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grpSp>
        <p:nvGrpSpPr>
          <p:cNvPr id="11" name="Gruppieren 10"/>
          <p:cNvGrpSpPr/>
          <p:nvPr/>
        </p:nvGrpSpPr>
        <p:grpSpPr>
          <a:xfrm>
            <a:off x="2843808" y="3769295"/>
            <a:ext cx="3268070" cy="2396009"/>
            <a:chOff x="3275856" y="3573016"/>
            <a:chExt cx="3268070" cy="2396009"/>
          </a:xfrm>
        </p:grpSpPr>
        <p:pic>
          <p:nvPicPr>
            <p:cNvPr id="1027" name="Picture 3"/>
            <p:cNvPicPr>
              <a:picLocks noChangeAspect="1" noChangeArrowheads="1"/>
            </p:cNvPicPr>
            <p:nvPr/>
          </p:nvPicPr>
          <p:blipFill>
            <a:blip r:embed="rId2" cstate="print"/>
            <a:srcRect/>
            <a:stretch>
              <a:fillRect/>
            </a:stretch>
          </p:blipFill>
          <p:spPr bwMode="auto">
            <a:xfrm>
              <a:off x="3275856" y="3573016"/>
              <a:ext cx="2232248" cy="2149572"/>
            </a:xfrm>
            <a:prstGeom prst="rect">
              <a:avLst/>
            </a:prstGeom>
            <a:noFill/>
            <a:ln w="9525">
              <a:noFill/>
              <a:miter lim="800000"/>
              <a:headEnd/>
              <a:tailEnd/>
            </a:ln>
          </p:spPr>
        </p:pic>
        <p:sp>
          <p:nvSpPr>
            <p:cNvPr id="8" name="Textfeld 7"/>
            <p:cNvSpPr txBox="1"/>
            <p:nvPr/>
          </p:nvSpPr>
          <p:spPr>
            <a:xfrm>
              <a:off x="3347864" y="5661248"/>
              <a:ext cx="1152128" cy="307777"/>
            </a:xfrm>
            <a:prstGeom prst="rect">
              <a:avLst/>
            </a:prstGeom>
            <a:noFill/>
          </p:spPr>
          <p:txBody>
            <a:bodyPr wrap="square" rtlCol="0">
              <a:spAutoFit/>
            </a:bodyPr>
            <a:lstStyle/>
            <a:p>
              <a:pPr algn="ctr"/>
              <a:r>
                <a:rPr lang="de-DE" sz="1400" dirty="0" smtClean="0"/>
                <a:t>Sprühdüsen</a:t>
              </a:r>
              <a:endParaRPr lang="de-DE" sz="1400" dirty="0"/>
            </a:p>
          </p:txBody>
        </p:sp>
        <p:sp>
          <p:nvSpPr>
            <p:cNvPr id="9" name="Textfeld 8"/>
            <p:cNvSpPr txBox="1"/>
            <p:nvPr/>
          </p:nvSpPr>
          <p:spPr>
            <a:xfrm>
              <a:off x="5463806" y="4769442"/>
              <a:ext cx="1080120" cy="523220"/>
            </a:xfrm>
            <a:prstGeom prst="rect">
              <a:avLst/>
            </a:prstGeom>
            <a:noFill/>
          </p:spPr>
          <p:txBody>
            <a:bodyPr wrap="square" rtlCol="0">
              <a:spAutoFit/>
            </a:bodyPr>
            <a:lstStyle/>
            <a:p>
              <a:pPr algn="ctr"/>
              <a:r>
                <a:rPr lang="de-DE" sz="1400" dirty="0" smtClean="0"/>
                <a:t>Rotierende Trommel</a:t>
              </a:r>
              <a:endParaRPr lang="de-DE" sz="1400" dirty="0"/>
            </a:p>
          </p:txBody>
        </p:sp>
        <p:sp>
          <p:nvSpPr>
            <p:cNvPr id="10" name="Textfeld 9"/>
            <p:cNvSpPr txBox="1"/>
            <p:nvPr/>
          </p:nvSpPr>
          <p:spPr>
            <a:xfrm>
              <a:off x="5508104" y="4077072"/>
              <a:ext cx="936104" cy="523220"/>
            </a:xfrm>
            <a:prstGeom prst="rect">
              <a:avLst/>
            </a:prstGeom>
            <a:noFill/>
          </p:spPr>
          <p:txBody>
            <a:bodyPr wrap="square" rtlCol="0">
              <a:spAutoFit/>
            </a:bodyPr>
            <a:lstStyle/>
            <a:p>
              <a:pPr algn="ctr"/>
              <a:r>
                <a:rPr lang="de-DE" sz="1400" dirty="0" smtClean="0"/>
                <a:t>Wafer in Horden</a:t>
              </a:r>
              <a:endParaRPr lang="de-DE" sz="1400" dirty="0"/>
            </a:p>
          </p:txBody>
        </p:sp>
      </p:grpSp>
      <p:sp>
        <p:nvSpPr>
          <p:cNvPr id="12" name="Textfeld 11"/>
          <p:cNvSpPr txBox="1"/>
          <p:nvPr/>
        </p:nvSpPr>
        <p:spPr>
          <a:xfrm>
            <a:off x="6876256" y="6093296"/>
            <a:ext cx="2232248" cy="246221"/>
          </a:xfrm>
          <a:prstGeom prst="rect">
            <a:avLst/>
          </a:prstGeom>
          <a:noFill/>
        </p:spPr>
        <p:txBody>
          <a:bodyPr wrap="square" rtlCol="0">
            <a:spAutoFit/>
          </a:bodyPr>
          <a:lstStyle/>
          <a:p>
            <a:r>
              <a:rPr lang="de-DE" sz="1000" dirty="0" smtClean="0"/>
              <a:t>Bildquelle: http://www.halbleiter.org</a:t>
            </a:r>
            <a:endParaRPr lang="de-DE" sz="1000" dirty="0"/>
          </a:p>
        </p:txBody>
      </p:sp>
    </p:spTree>
    <p:extLst>
      <p:ext uri="{BB962C8B-B14F-4D97-AF65-F5344CB8AC3E}">
        <p14:creationId xmlns:p14="http://schemas.microsoft.com/office/powerpoint/2010/main" val="2846070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Trockenätzen</a:t>
            </a:r>
            <a:endParaRPr lang="de-DE" dirty="0"/>
          </a:p>
        </p:txBody>
      </p:sp>
      <p:sp>
        <p:nvSpPr>
          <p:cNvPr id="3" name="Textplatzhalter 2"/>
          <p:cNvSpPr>
            <a:spLocks noGrp="1"/>
          </p:cNvSpPr>
          <p:nvPr>
            <p:ph type="body" idx="1"/>
          </p:nvPr>
        </p:nvSpPr>
        <p:spPr/>
        <p:txBody>
          <a:bodyPr/>
          <a:lstStyle/>
          <a:p>
            <a:endParaRPr lang="de-DE"/>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4009094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Trockenätzen</a:t>
            </a:r>
            <a:endParaRPr lang="de-DE" dirty="0"/>
          </a:p>
        </p:txBody>
      </p:sp>
      <p:sp>
        <p:nvSpPr>
          <p:cNvPr id="3" name="Inhaltsplatzhalter 2"/>
          <p:cNvSpPr>
            <a:spLocks noGrp="1"/>
          </p:cNvSpPr>
          <p:nvPr>
            <p:ph idx="1"/>
          </p:nvPr>
        </p:nvSpPr>
        <p:spPr/>
        <p:txBody>
          <a:bodyPr/>
          <a:lstStyle/>
          <a:p>
            <a:r>
              <a:rPr lang="de-DE" dirty="0" smtClean="0"/>
              <a:t>Materialabtragung durch ein gasförmiges Ätzmedium</a:t>
            </a:r>
          </a:p>
          <a:p>
            <a:endParaRPr lang="de-DE" dirty="0" smtClean="0"/>
          </a:p>
          <a:p>
            <a:r>
              <a:rPr lang="de-DE" dirty="0" smtClean="0"/>
              <a:t>Teilschritte</a:t>
            </a:r>
          </a:p>
          <a:p>
            <a:pPr lvl="1"/>
            <a:r>
              <a:rPr lang="de-DE" dirty="0" smtClean="0"/>
              <a:t>Erzeugung reaktiver Teilchen</a:t>
            </a:r>
          </a:p>
          <a:p>
            <a:pPr lvl="1"/>
            <a:r>
              <a:rPr lang="de-DE" dirty="0" smtClean="0"/>
              <a:t>Transport oder Beschleunigung der Teilchen zum Substrat</a:t>
            </a:r>
          </a:p>
          <a:p>
            <a:pPr lvl="1"/>
            <a:r>
              <a:rPr lang="de-DE" dirty="0" smtClean="0"/>
              <a:t>Ätzung durch Substratoberfläche</a:t>
            </a:r>
          </a:p>
          <a:p>
            <a:pPr lvl="1"/>
            <a:r>
              <a:rPr lang="de-DE" dirty="0" smtClean="0"/>
              <a:t>Abtransport der Reaktionsprodukte</a:t>
            </a:r>
          </a:p>
          <a:p>
            <a:pPr lvl="1"/>
            <a:endParaRPr lang="de-DE" dirty="0" smtClean="0"/>
          </a:p>
          <a:p>
            <a:r>
              <a:rPr lang="de-DE" dirty="0" smtClean="0"/>
              <a:t>Trockenätztechnik in verdünnter Gasatmosphäre</a:t>
            </a:r>
          </a:p>
          <a:p>
            <a:pPr lvl="1"/>
            <a:r>
              <a:rPr lang="de-DE" dirty="0" smtClean="0"/>
              <a:t>Reagierende Teilchen haben senkrecht zur Oberfläche gerichtete Bewegung </a:t>
            </a:r>
            <a:r>
              <a:rPr lang="de-DE" sz="2400" dirty="0" smtClean="0">
                <a:latin typeface="Arial"/>
                <a:cs typeface="Arial"/>
              </a:rPr>
              <a:t>→</a:t>
            </a:r>
            <a:r>
              <a:rPr lang="de-DE" dirty="0" smtClean="0">
                <a:latin typeface="Arial"/>
                <a:cs typeface="Arial"/>
              </a:rPr>
              <a:t> ermöglicht Anisotropie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3524309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Anlagenkonzepte beim Trockenätzen</a:t>
            </a:r>
            <a:endParaRPr lang="de-DE" dirty="0"/>
          </a:p>
        </p:txBody>
      </p:sp>
      <p:sp>
        <p:nvSpPr>
          <p:cNvPr id="3" name="Inhaltsplatzhalter 2"/>
          <p:cNvSpPr>
            <a:spLocks noGrp="1"/>
          </p:cNvSpPr>
          <p:nvPr>
            <p:ph idx="1"/>
          </p:nvPr>
        </p:nvSpPr>
        <p:spPr/>
        <p:txBody>
          <a:bodyPr/>
          <a:lstStyle/>
          <a:p>
            <a:r>
              <a:rPr lang="de-DE" dirty="0" smtClean="0"/>
              <a:t>Substrat befindet sich im Plasma</a:t>
            </a:r>
          </a:p>
          <a:p>
            <a:endParaRPr lang="de-DE" dirty="0" smtClean="0"/>
          </a:p>
          <a:p>
            <a:r>
              <a:rPr lang="de-DE" dirty="0" smtClean="0"/>
              <a:t>Substrat und Plasma sind räumlich voneinander getrennt</a:t>
            </a:r>
          </a:p>
          <a:p>
            <a:pPr lvl="1"/>
            <a:r>
              <a:rPr lang="de-DE" dirty="0" smtClean="0"/>
              <a:t>Größere Freiheit bei Wahl der Prozessparameter</a:t>
            </a:r>
          </a:p>
          <a:p>
            <a:pPr lvl="1"/>
            <a:endParaRPr lang="de-DE" dirty="0" smtClean="0"/>
          </a:p>
          <a:p>
            <a:pPr lvl="1"/>
            <a:r>
              <a:rPr lang="de-DE" dirty="0" smtClean="0"/>
              <a:t>Reines </a:t>
            </a:r>
            <a:r>
              <a:rPr lang="de-DE" dirty="0" err="1" smtClean="0"/>
              <a:t>Sputtern</a:t>
            </a:r>
            <a:r>
              <a:rPr lang="de-DE" dirty="0" smtClean="0"/>
              <a:t> oder rein chemisches Ätzen je nach gewählter Prozessführung möglich</a:t>
            </a:r>
          </a:p>
          <a:p>
            <a:pPr lvl="1"/>
            <a:endParaRPr lang="de-DE" dirty="0" smtClean="0"/>
          </a:p>
          <a:p>
            <a:pPr lvl="1"/>
            <a:r>
              <a:rPr lang="de-DE" dirty="0" smtClean="0"/>
              <a:t>Komplexe Anlagen</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2634713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Wichtige Anwendungen in der MST</a:t>
            </a:r>
            <a:endParaRPr lang="de-DE" dirty="0"/>
          </a:p>
        </p:txBody>
      </p:sp>
      <p:sp>
        <p:nvSpPr>
          <p:cNvPr id="3" name="Inhaltsplatzhalter 2"/>
          <p:cNvSpPr>
            <a:spLocks noGrp="1"/>
          </p:cNvSpPr>
          <p:nvPr>
            <p:ph idx="1"/>
          </p:nvPr>
        </p:nvSpPr>
        <p:spPr/>
        <p:txBody>
          <a:bodyPr/>
          <a:lstStyle/>
          <a:p>
            <a:r>
              <a:rPr lang="de-DE" dirty="0" smtClean="0"/>
              <a:t>Strukturierung von Dielektrika (Nitrid, Oxid)</a:t>
            </a:r>
          </a:p>
          <a:p>
            <a:endParaRPr lang="de-DE" dirty="0" smtClean="0"/>
          </a:p>
          <a:p>
            <a:r>
              <a:rPr lang="de-DE" dirty="0" smtClean="0"/>
              <a:t>Strukturierung von </a:t>
            </a:r>
            <a:r>
              <a:rPr lang="de-DE" dirty="0" err="1" smtClean="0"/>
              <a:t>Polysilizium</a:t>
            </a:r>
            <a:endParaRPr lang="de-DE" dirty="0" smtClean="0"/>
          </a:p>
          <a:p>
            <a:endParaRPr lang="de-DE" dirty="0" smtClean="0"/>
          </a:p>
          <a:p>
            <a:r>
              <a:rPr lang="de-DE" dirty="0" smtClean="0"/>
              <a:t>Tiefenätzen von Silizium (DRIE)</a:t>
            </a:r>
          </a:p>
          <a:p>
            <a:endParaRPr lang="de-DE" dirty="0" smtClean="0"/>
          </a:p>
          <a:p>
            <a:r>
              <a:rPr lang="de-DE" dirty="0" smtClean="0"/>
              <a:t>Strippen von </a:t>
            </a:r>
            <a:r>
              <a:rPr lang="de-DE" dirty="0" err="1" smtClean="0"/>
              <a:t>Resist</a:t>
            </a:r>
            <a:r>
              <a:rPr lang="de-DE" dirty="0" smtClean="0"/>
              <a:t> durch Veraschen (Plasmaätzen)</a:t>
            </a:r>
          </a:p>
          <a:p>
            <a:endParaRPr lang="de-DE" dirty="0" smtClean="0"/>
          </a:p>
          <a:p>
            <a:r>
              <a:rPr lang="de-DE" dirty="0" smtClean="0"/>
              <a:t>Strukturierung von Metallen durch RIBE (Reaktive Ion Beam </a:t>
            </a:r>
            <a:r>
              <a:rPr lang="de-DE" dirty="0" err="1" smtClean="0"/>
              <a:t>Etching</a:t>
            </a:r>
            <a:r>
              <a:rPr lang="de-DE" dirty="0" smtClean="0"/>
              <a:t>)</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89875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Inhaltsplatzhalter 2"/>
          <p:cNvSpPr>
            <a:spLocks noGrp="1"/>
          </p:cNvSpPr>
          <p:nvPr>
            <p:ph idx="1"/>
          </p:nvPr>
        </p:nvSpPr>
        <p:spPr/>
        <p:txBody>
          <a:bodyPr/>
          <a:lstStyle/>
          <a:p>
            <a:r>
              <a:rPr lang="de-DE" dirty="0" smtClean="0"/>
              <a:t>Schichtstrukturierung </a:t>
            </a:r>
            <a:r>
              <a:rPr lang="de-DE" dirty="0"/>
              <a:t>(Ätzen)</a:t>
            </a:r>
          </a:p>
          <a:p>
            <a:pPr lvl="2"/>
            <a:r>
              <a:rPr lang="de-DE" dirty="0"/>
              <a:t>Nassätzen</a:t>
            </a:r>
          </a:p>
          <a:p>
            <a:pPr lvl="3"/>
            <a:r>
              <a:rPr lang="de-DE" dirty="0"/>
              <a:t>Tauchätzen</a:t>
            </a:r>
          </a:p>
          <a:p>
            <a:pPr lvl="3"/>
            <a:r>
              <a:rPr lang="de-DE" dirty="0"/>
              <a:t>Sprühätzen</a:t>
            </a:r>
          </a:p>
          <a:p>
            <a:pPr lvl="2"/>
            <a:r>
              <a:rPr lang="de-DE" dirty="0"/>
              <a:t>Trockenätzen</a:t>
            </a:r>
          </a:p>
          <a:p>
            <a:pPr lvl="3"/>
            <a:r>
              <a:rPr lang="en-US" b="1" dirty="0">
                <a:cs typeface="Times New Roman" pitchFamily="18" charset="0"/>
              </a:rPr>
              <a:t>BE: Barrel Etching</a:t>
            </a:r>
            <a:r>
              <a:rPr lang="en-US" dirty="0">
                <a:cs typeface="Times New Roman" pitchFamily="18" charset="0"/>
              </a:rPr>
              <a:t> = Barrel- </a:t>
            </a:r>
            <a:r>
              <a:rPr lang="en-US" dirty="0" err="1">
                <a:cs typeface="Times New Roman" pitchFamily="18" charset="0"/>
              </a:rPr>
              <a:t>Ätzen</a:t>
            </a:r>
            <a:endParaRPr lang="de-DE" dirty="0">
              <a:cs typeface="Times New Roman" pitchFamily="18" charset="0"/>
            </a:endParaRPr>
          </a:p>
          <a:p>
            <a:pPr lvl="3"/>
            <a:r>
              <a:rPr lang="de-DE" b="1" dirty="0">
                <a:cs typeface="Times New Roman" pitchFamily="18" charset="0"/>
              </a:rPr>
              <a:t>PE: Plasma </a:t>
            </a:r>
            <a:r>
              <a:rPr lang="de-DE" b="1" dirty="0" err="1">
                <a:cs typeface="Times New Roman" pitchFamily="18" charset="0"/>
              </a:rPr>
              <a:t>Etching</a:t>
            </a:r>
            <a:r>
              <a:rPr lang="de-DE" dirty="0">
                <a:cs typeface="Times New Roman" pitchFamily="18" charset="0"/>
              </a:rPr>
              <a:t> = Plasmaätzen</a:t>
            </a:r>
          </a:p>
          <a:p>
            <a:pPr lvl="3"/>
            <a:r>
              <a:rPr lang="de-DE" b="1" dirty="0">
                <a:cs typeface="Times New Roman" pitchFamily="18" charset="0"/>
              </a:rPr>
              <a:t>RIE: Reaktive Ion </a:t>
            </a:r>
            <a:r>
              <a:rPr lang="de-DE" b="1" dirty="0" err="1">
                <a:cs typeface="Times New Roman" pitchFamily="18" charset="0"/>
              </a:rPr>
              <a:t>Etching</a:t>
            </a:r>
            <a:r>
              <a:rPr lang="de-DE" dirty="0">
                <a:cs typeface="Times New Roman" pitchFamily="18" charset="0"/>
              </a:rPr>
              <a:t> = Reaktives Ionenätzen</a:t>
            </a:r>
          </a:p>
          <a:p>
            <a:pPr lvl="3"/>
            <a:r>
              <a:rPr lang="de-DE" b="1" dirty="0">
                <a:cs typeface="Times New Roman" pitchFamily="18" charset="0"/>
              </a:rPr>
              <a:t>RIBE: Reaktive Ion Beam </a:t>
            </a:r>
            <a:r>
              <a:rPr lang="de-DE" b="1" dirty="0" err="1">
                <a:cs typeface="Times New Roman" pitchFamily="18" charset="0"/>
              </a:rPr>
              <a:t>Etching</a:t>
            </a:r>
            <a:r>
              <a:rPr lang="de-DE" dirty="0">
                <a:cs typeface="Times New Roman" pitchFamily="18" charset="0"/>
              </a:rPr>
              <a:t> = Reaktives Ionenstrahlätzen</a:t>
            </a:r>
          </a:p>
          <a:p>
            <a:pPr lvl="3"/>
            <a:r>
              <a:rPr lang="de-DE" b="1" dirty="0">
                <a:cs typeface="Times New Roman" pitchFamily="18" charset="0"/>
              </a:rPr>
              <a:t>IE: Ion </a:t>
            </a:r>
            <a:r>
              <a:rPr lang="de-DE" b="1" dirty="0" err="1">
                <a:cs typeface="Times New Roman" pitchFamily="18" charset="0"/>
              </a:rPr>
              <a:t>Etching</a:t>
            </a:r>
            <a:r>
              <a:rPr lang="de-DE" dirty="0">
                <a:cs typeface="Times New Roman" pitchFamily="18" charset="0"/>
              </a:rPr>
              <a:t> = </a:t>
            </a:r>
            <a:r>
              <a:rPr lang="de-DE" dirty="0" err="1">
                <a:cs typeface="Times New Roman" pitchFamily="18" charset="0"/>
              </a:rPr>
              <a:t>Sputterätzen</a:t>
            </a:r>
            <a:endParaRPr lang="de-DE" dirty="0">
              <a:cs typeface="Times New Roman" pitchFamily="18" charset="0"/>
            </a:endParaRPr>
          </a:p>
          <a:p>
            <a:pPr lvl="3"/>
            <a:r>
              <a:rPr lang="de-DE" b="1" dirty="0">
                <a:cs typeface="Times New Roman" pitchFamily="18" charset="0"/>
              </a:rPr>
              <a:t>IBE: Ion Beam </a:t>
            </a:r>
            <a:r>
              <a:rPr lang="de-DE" b="1" dirty="0" err="1">
                <a:cs typeface="Times New Roman" pitchFamily="18" charset="0"/>
              </a:rPr>
              <a:t>Etching</a:t>
            </a:r>
            <a:r>
              <a:rPr lang="de-DE" dirty="0">
                <a:cs typeface="Times New Roman" pitchFamily="18" charset="0"/>
              </a:rPr>
              <a:t> = Ionenstrahlätzen</a:t>
            </a:r>
          </a:p>
          <a:p>
            <a:r>
              <a:rPr lang="de-DE" dirty="0" smtClean="0">
                <a:cs typeface="Times New Roman" pitchFamily="18" charset="0"/>
              </a:rPr>
              <a:t>Ätzstoppverfahren</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Arten des Trockenätzen</a:t>
            </a:r>
            <a:endParaRPr lang="de-DE" dirty="0"/>
          </a:p>
        </p:txBody>
      </p:sp>
      <p:graphicFrame>
        <p:nvGraphicFramePr>
          <p:cNvPr id="6" name="Inhaltsplatzhalter 5"/>
          <p:cNvGraphicFramePr>
            <a:graphicFrameLocks noGrp="1"/>
          </p:cNvGraphicFramePr>
          <p:nvPr>
            <p:ph idx="1"/>
          </p:nvPr>
        </p:nvGraphicFramePr>
        <p:xfrm>
          <a:off x="392113" y="1198563"/>
          <a:ext cx="8356600" cy="1854200"/>
        </p:xfrm>
        <a:graphic>
          <a:graphicData uri="http://schemas.openxmlformats.org/drawingml/2006/table">
            <a:tbl>
              <a:tblPr firstRow="1" bandRow="1">
                <a:tableStyleId>{46F890A9-2807-4EBB-B81D-B2AA78EC7F39}</a:tableStyleId>
              </a:tblPr>
              <a:tblGrid>
                <a:gridCol w="4178300"/>
                <a:gridCol w="4178300"/>
              </a:tblGrid>
              <a:tr h="370840">
                <a:tc>
                  <a:txBody>
                    <a:bodyPr/>
                    <a:lstStyle/>
                    <a:p>
                      <a:pPr algn="ctr"/>
                      <a:r>
                        <a:rPr lang="de-DE" dirty="0" smtClean="0"/>
                        <a:t>Physikalische Abtragung </a:t>
                      </a:r>
                    </a:p>
                  </a:txBody>
                  <a:tcPr/>
                </a:tc>
                <a:tc>
                  <a:txBody>
                    <a:bodyPr/>
                    <a:lstStyle/>
                    <a:p>
                      <a:pPr algn="ctr"/>
                      <a:r>
                        <a:rPr lang="de-DE" dirty="0" smtClean="0"/>
                        <a:t>Chemische Abtragung</a:t>
                      </a:r>
                    </a:p>
                  </a:txBody>
                  <a:tcPr/>
                </a:tc>
              </a:tr>
              <a:tr h="370840">
                <a:tc>
                  <a:txBody>
                    <a:bodyPr/>
                    <a:lstStyle/>
                    <a:p>
                      <a:pPr algn="ctr"/>
                      <a:r>
                        <a:rPr lang="de-DE" dirty="0" smtClean="0"/>
                        <a:t>Ion </a:t>
                      </a:r>
                      <a:r>
                        <a:rPr lang="de-DE" dirty="0" err="1" smtClean="0"/>
                        <a:t>Milling</a:t>
                      </a:r>
                      <a:r>
                        <a:rPr lang="de-DE" dirty="0" smtClean="0"/>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Barrel-Ätzen</a:t>
                      </a:r>
                      <a:endParaRPr lang="de-DE"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Anisotrop (senkrechte Wände)</a:t>
                      </a:r>
                    </a:p>
                  </a:txBody>
                  <a:tcPr/>
                </a:tc>
                <a:tc>
                  <a:txBody>
                    <a:bodyPr/>
                    <a:lstStyle/>
                    <a:p>
                      <a:pPr algn="ctr"/>
                      <a:r>
                        <a:rPr lang="de-DE" dirty="0" smtClean="0"/>
                        <a:t>Isotrope Ätzung</a:t>
                      </a:r>
                    </a:p>
                  </a:txBody>
                  <a:tcPr/>
                </a:tc>
              </a:tr>
              <a:tr h="370840">
                <a:tc>
                  <a:txBody>
                    <a:bodyPr/>
                    <a:lstStyle/>
                    <a:p>
                      <a:pPr algn="ctr"/>
                      <a:r>
                        <a:rPr lang="de-DE" dirty="0" smtClean="0"/>
                        <a:t>Geringe </a:t>
                      </a:r>
                      <a:r>
                        <a:rPr lang="de-DE" dirty="0" err="1" smtClean="0"/>
                        <a:t>Ätzraten</a:t>
                      </a:r>
                      <a:r>
                        <a:rPr lang="de-DE" dirty="0" smtClean="0"/>
                        <a:t> (10 </a:t>
                      </a:r>
                      <a:r>
                        <a:rPr lang="de-DE" dirty="0" err="1" smtClean="0"/>
                        <a:t>nm</a:t>
                      </a:r>
                      <a:r>
                        <a:rPr lang="de-DE" dirty="0" smtClean="0"/>
                        <a:t>/min)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cap="none" normalizeH="0" baseline="0" dirty="0" smtClean="0">
                          <a:ln>
                            <a:noFill/>
                          </a:ln>
                          <a:solidFill>
                            <a:schemeClr val="tx1"/>
                          </a:solidFill>
                          <a:effectLst/>
                          <a:latin typeface="Arial" pitchFamily="34" charset="0"/>
                          <a:cs typeface="Times New Roman" pitchFamily="18" charset="0"/>
                        </a:rPr>
                        <a:t>Mäßige </a:t>
                      </a:r>
                      <a:r>
                        <a:rPr kumimoji="0" lang="de-DE" sz="1800" b="0" i="0" u="none" strike="noStrike" cap="none" normalizeH="0" baseline="0" dirty="0" err="1" smtClean="0">
                          <a:ln>
                            <a:noFill/>
                          </a:ln>
                          <a:solidFill>
                            <a:schemeClr val="tx1"/>
                          </a:solidFill>
                          <a:effectLst/>
                          <a:latin typeface="Arial" pitchFamily="34" charset="0"/>
                          <a:cs typeface="Times New Roman" pitchFamily="18" charset="0"/>
                        </a:rPr>
                        <a:t>Ätzraten</a:t>
                      </a:r>
                      <a:r>
                        <a:rPr kumimoji="0" lang="de-DE" sz="1800" b="0" i="0" u="none" strike="noStrike" cap="none" normalizeH="0" baseline="0" dirty="0" smtClean="0">
                          <a:ln>
                            <a:noFill/>
                          </a:ln>
                          <a:solidFill>
                            <a:schemeClr val="tx1"/>
                          </a:solidFill>
                          <a:effectLst/>
                          <a:latin typeface="Arial" pitchFamily="34" charset="0"/>
                          <a:cs typeface="Times New Roman" pitchFamily="18" charset="0"/>
                        </a:rPr>
                        <a:t> (20 - 100 </a:t>
                      </a:r>
                      <a:r>
                        <a:rPr kumimoji="0" lang="de-DE" sz="1800" b="0" i="0" u="none" strike="noStrike" cap="none" normalizeH="0" baseline="0" dirty="0" err="1" smtClean="0">
                          <a:ln>
                            <a:noFill/>
                          </a:ln>
                          <a:solidFill>
                            <a:schemeClr val="tx1"/>
                          </a:solidFill>
                          <a:effectLst/>
                          <a:latin typeface="Arial" pitchFamily="34" charset="0"/>
                          <a:cs typeface="Times New Roman" pitchFamily="18" charset="0"/>
                        </a:rPr>
                        <a:t>nm</a:t>
                      </a:r>
                      <a:r>
                        <a:rPr kumimoji="0" lang="de-DE" sz="1800" b="0" i="0" u="none" strike="noStrike" cap="none" normalizeH="0" baseline="0" dirty="0" smtClean="0">
                          <a:ln>
                            <a:noFill/>
                          </a:ln>
                          <a:solidFill>
                            <a:schemeClr val="tx1"/>
                          </a:solidFill>
                          <a:effectLst/>
                          <a:latin typeface="Arial" pitchFamily="34" charset="0"/>
                          <a:cs typeface="Times New Roman" pitchFamily="18" charset="0"/>
                        </a:rPr>
                        <a:t>/min)</a:t>
                      </a:r>
                      <a:r>
                        <a:rPr kumimoji="0" lang="de-DE" sz="1800" b="0" i="0" u="none" strike="noStrike" cap="none" normalizeH="0" baseline="0" dirty="0" smtClean="0">
                          <a:ln>
                            <a:noFill/>
                          </a:ln>
                          <a:solidFill>
                            <a:schemeClr val="tx1"/>
                          </a:solidFill>
                          <a:effectLst/>
                          <a:latin typeface="Arial" pitchFamily="34" charset="0"/>
                        </a:rPr>
                        <a:t> </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Geringe Selektivität</a:t>
                      </a:r>
                      <a:endParaRPr lang="de-D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dirty="0" smtClean="0"/>
                        <a:t>Hohe Selektivität</a:t>
                      </a:r>
                      <a:endParaRPr lang="de-DE" dirty="0"/>
                    </a:p>
                  </a:txBody>
                  <a:tcPr/>
                </a:tc>
              </a:tr>
            </a:tbl>
          </a:graphicData>
        </a:graphic>
      </p:graphicFrame>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graphicFrame>
        <p:nvGraphicFramePr>
          <p:cNvPr id="7" name="Inhaltsplatzhalter 5"/>
          <p:cNvGraphicFramePr>
            <a:graphicFrameLocks/>
          </p:cNvGraphicFramePr>
          <p:nvPr/>
        </p:nvGraphicFramePr>
        <p:xfrm>
          <a:off x="2411760" y="3933056"/>
          <a:ext cx="4178300" cy="1483360"/>
        </p:xfrm>
        <a:graphic>
          <a:graphicData uri="http://schemas.openxmlformats.org/drawingml/2006/table">
            <a:tbl>
              <a:tblPr firstRow="1" bandRow="1">
                <a:tableStyleId>{46F890A9-2807-4EBB-B81D-B2AA78EC7F39}</a:tableStyleId>
              </a:tblPr>
              <a:tblGrid>
                <a:gridCol w="4178300"/>
              </a:tblGrid>
              <a:tr h="370840">
                <a:tc>
                  <a:txBody>
                    <a:bodyPr/>
                    <a:lstStyle/>
                    <a:p>
                      <a:pPr algn="ctr"/>
                      <a:r>
                        <a:rPr lang="de-DE" dirty="0" smtClean="0"/>
                        <a:t>Chemisch physikalische Abtragung </a:t>
                      </a:r>
                    </a:p>
                  </a:txBody>
                  <a:tcPr/>
                </a:tc>
              </a:tr>
              <a:tr h="370840">
                <a:tc>
                  <a:txBody>
                    <a:bodyPr/>
                    <a:lstStyle/>
                    <a:p>
                      <a:pPr algn="ctr"/>
                      <a:r>
                        <a:rPr lang="de-DE" dirty="0" smtClean="0"/>
                        <a:t>Anisotrope Ätzung</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Hohe </a:t>
                      </a:r>
                      <a:r>
                        <a:rPr lang="de-DE" dirty="0" err="1" smtClean="0"/>
                        <a:t>Ätzraten</a:t>
                      </a:r>
                      <a:r>
                        <a:rPr lang="de-DE" dirty="0" smtClean="0"/>
                        <a:t> (20 - 500 </a:t>
                      </a:r>
                      <a:r>
                        <a:rPr lang="de-DE" dirty="0" err="1" smtClean="0"/>
                        <a:t>nm</a:t>
                      </a:r>
                      <a:r>
                        <a:rPr lang="de-DE" dirty="0" smtClean="0"/>
                        <a:t>/min)</a:t>
                      </a: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Hohe Selektivität  </a:t>
                      </a:r>
                    </a:p>
                  </a:txBody>
                  <a:tcPr/>
                </a:tc>
              </a:tr>
            </a:tbl>
          </a:graphicData>
        </a:graphic>
      </p:graphicFrame>
      <p:cxnSp>
        <p:nvCxnSpPr>
          <p:cNvPr id="10" name="Gerade Verbindung mit Pfeil 9"/>
          <p:cNvCxnSpPr/>
          <p:nvPr/>
        </p:nvCxnSpPr>
        <p:spPr>
          <a:xfrm>
            <a:off x="2771800" y="3068960"/>
            <a:ext cx="792088" cy="79208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a:off x="5508104" y="3068960"/>
            <a:ext cx="720080" cy="79208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682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Chemisches trockenätzen</a:t>
            </a:r>
            <a:endParaRPr lang="de-DE" dirty="0"/>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2714167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Chemisches Trockenätzen</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
        <p:nvSpPr>
          <p:cNvPr id="6" name="Inhaltsplatzhalter 2"/>
          <p:cNvSpPr>
            <a:spLocks noGrp="1"/>
          </p:cNvSpPr>
          <p:nvPr>
            <p:ph idx="1"/>
          </p:nvPr>
        </p:nvSpPr>
        <p:spPr>
          <a:xfrm>
            <a:off x="392113" y="1198563"/>
            <a:ext cx="5332015" cy="4894262"/>
          </a:xfrm>
        </p:spPr>
        <p:txBody>
          <a:bodyPr/>
          <a:lstStyle/>
          <a:p>
            <a:r>
              <a:rPr lang="de-DE" dirty="0" smtClean="0"/>
              <a:t>Rein chemisches Ätzen</a:t>
            </a:r>
          </a:p>
          <a:p>
            <a:r>
              <a:rPr lang="de-DE" dirty="0" smtClean="0"/>
              <a:t>Die Scheibenoberfläche wird nicht durch beschleunigte Ionen geschädigt</a:t>
            </a:r>
          </a:p>
          <a:p>
            <a:r>
              <a:rPr lang="de-DE" dirty="0" smtClean="0"/>
              <a:t>Das Ätzprofil ist auf Grund der frei beweglichen Gasteilchen isotrop</a:t>
            </a:r>
          </a:p>
          <a:p>
            <a:pPr lvl="1">
              <a:buNone/>
            </a:pPr>
            <a:r>
              <a:rPr lang="de-DE" sz="2800" dirty="0" smtClean="0">
                <a:latin typeface="Arial"/>
                <a:cs typeface="Arial"/>
              </a:rPr>
              <a:t>→</a:t>
            </a:r>
            <a:r>
              <a:rPr lang="de-DE" dirty="0" smtClean="0">
                <a:latin typeface="Arial"/>
                <a:cs typeface="Arial"/>
              </a:rPr>
              <a:t> </a:t>
            </a:r>
            <a:r>
              <a:rPr lang="de-DE" dirty="0" smtClean="0"/>
              <a:t>meist zum Abtragen kompletter Schichten bei hoher </a:t>
            </a:r>
            <a:r>
              <a:rPr lang="de-DE" dirty="0" err="1" smtClean="0"/>
              <a:t>Ätzrate</a:t>
            </a:r>
            <a:r>
              <a:rPr lang="de-DE" dirty="0" smtClean="0"/>
              <a:t> eingesetzt</a:t>
            </a:r>
          </a:p>
          <a:p>
            <a:endParaRPr lang="de-DE" dirty="0"/>
          </a:p>
          <a:p>
            <a:r>
              <a:rPr lang="de-DE" dirty="0" smtClean="0"/>
              <a:t>Anlagenvarianten:</a:t>
            </a:r>
          </a:p>
          <a:p>
            <a:endParaRPr lang="de-DE" dirty="0"/>
          </a:p>
          <a:p>
            <a:pPr lvl="1"/>
            <a:r>
              <a:rPr lang="de-DE" dirty="0" smtClean="0"/>
              <a:t>Barrel-Ätzen</a:t>
            </a:r>
          </a:p>
          <a:p>
            <a:pPr lvl="1"/>
            <a:r>
              <a:rPr lang="de-DE" dirty="0" smtClean="0"/>
              <a:t>Plasma-Ätzen (Downstream)</a:t>
            </a:r>
          </a:p>
        </p:txBody>
      </p:sp>
      <p:grpSp>
        <p:nvGrpSpPr>
          <p:cNvPr id="7" name="Gruppieren 6"/>
          <p:cNvGrpSpPr/>
          <p:nvPr/>
        </p:nvGrpSpPr>
        <p:grpSpPr>
          <a:xfrm>
            <a:off x="5607496" y="1124744"/>
            <a:ext cx="3429000" cy="4800600"/>
            <a:chOff x="5018088" y="860425"/>
            <a:chExt cx="3429000" cy="4800600"/>
          </a:xfrm>
        </p:grpSpPr>
        <p:sp>
          <p:nvSpPr>
            <p:cNvPr id="8" name="Text Box 4"/>
            <p:cNvSpPr txBox="1">
              <a:spLocks noChangeArrowheads="1"/>
            </p:cNvSpPr>
            <p:nvPr/>
          </p:nvSpPr>
          <p:spPr bwMode="auto">
            <a:xfrm>
              <a:off x="5018088" y="5080000"/>
              <a:ext cx="3429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600" dirty="0"/>
                <a:t>Isotropes chemisches Ätzen durch</a:t>
              </a:r>
              <a:br>
                <a:rPr lang="de-DE" sz="1600" dirty="0"/>
              </a:br>
              <a:r>
                <a:rPr lang="de-DE" sz="1600" dirty="0"/>
                <a:t>reaktive Ionen und Radikale</a:t>
              </a:r>
            </a:p>
          </p:txBody>
        </p:sp>
        <p:sp>
          <p:nvSpPr>
            <p:cNvPr id="9" name="Text Box 5"/>
            <p:cNvSpPr txBox="1">
              <a:spLocks noChangeArrowheads="1"/>
            </p:cNvSpPr>
            <p:nvPr/>
          </p:nvSpPr>
          <p:spPr bwMode="auto">
            <a:xfrm>
              <a:off x="5018088" y="860425"/>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b="1"/>
                <a:t>Chemisches Trockenätzen</a:t>
              </a:r>
            </a:p>
          </p:txBody>
        </p:sp>
        <p:grpSp>
          <p:nvGrpSpPr>
            <p:cNvPr id="10" name="Group 57"/>
            <p:cNvGrpSpPr>
              <a:grpSpLocks/>
            </p:cNvGrpSpPr>
            <p:nvPr/>
          </p:nvGrpSpPr>
          <p:grpSpPr bwMode="auto">
            <a:xfrm>
              <a:off x="5246688" y="1555750"/>
              <a:ext cx="2770187" cy="1116013"/>
              <a:chOff x="3312" y="1164"/>
              <a:chExt cx="1745" cy="703"/>
            </a:xfrm>
          </p:grpSpPr>
          <p:sp>
            <p:nvSpPr>
              <p:cNvPr id="112" name="Rectangle 58"/>
              <p:cNvSpPr>
                <a:spLocks noChangeArrowheads="1"/>
              </p:cNvSpPr>
              <p:nvPr/>
            </p:nvSpPr>
            <p:spPr bwMode="auto">
              <a:xfrm>
                <a:off x="3312" y="1164"/>
                <a:ext cx="458" cy="217"/>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grpSp>
            <p:nvGrpSpPr>
              <p:cNvPr id="113" name="Group 59"/>
              <p:cNvGrpSpPr>
                <a:grpSpLocks/>
              </p:cNvGrpSpPr>
              <p:nvPr/>
            </p:nvGrpSpPr>
            <p:grpSpPr bwMode="auto">
              <a:xfrm>
                <a:off x="4564" y="1164"/>
                <a:ext cx="493" cy="220"/>
                <a:chOff x="2339" y="816"/>
                <a:chExt cx="493" cy="220"/>
              </a:xfrm>
            </p:grpSpPr>
            <p:sp>
              <p:nvSpPr>
                <p:cNvPr id="120" name="Rectangle 60"/>
                <p:cNvSpPr>
                  <a:spLocks noChangeArrowheads="1"/>
                </p:cNvSpPr>
                <p:nvPr/>
              </p:nvSpPr>
              <p:spPr bwMode="auto">
                <a:xfrm>
                  <a:off x="2352" y="816"/>
                  <a:ext cx="458" cy="217"/>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sp>
              <p:nvSpPr>
                <p:cNvPr id="121" name="Text Box 61"/>
                <p:cNvSpPr txBox="1">
                  <a:spLocks noChangeArrowheads="1"/>
                </p:cNvSpPr>
                <p:nvPr/>
              </p:nvSpPr>
              <p:spPr bwMode="auto">
                <a:xfrm>
                  <a:off x="2339" y="824"/>
                  <a:ext cx="4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Maske</a:t>
                  </a:r>
                </a:p>
              </p:txBody>
            </p:sp>
          </p:grpSp>
          <p:grpSp>
            <p:nvGrpSpPr>
              <p:cNvPr id="114" name="Group 62"/>
              <p:cNvGrpSpPr>
                <a:grpSpLocks/>
              </p:cNvGrpSpPr>
              <p:nvPr/>
            </p:nvGrpSpPr>
            <p:grpSpPr bwMode="auto">
              <a:xfrm>
                <a:off x="3312" y="1376"/>
                <a:ext cx="1723" cy="243"/>
                <a:chOff x="584" y="1440"/>
                <a:chExt cx="1723" cy="243"/>
              </a:xfrm>
            </p:grpSpPr>
            <p:sp>
              <p:nvSpPr>
                <p:cNvPr id="118" name="Rectangle 63"/>
                <p:cNvSpPr>
                  <a:spLocks noChangeArrowheads="1"/>
                </p:cNvSpPr>
                <p:nvPr/>
              </p:nvSpPr>
              <p:spPr bwMode="auto">
                <a:xfrm>
                  <a:off x="584" y="1440"/>
                  <a:ext cx="1723" cy="243"/>
                </a:xfrm>
                <a:prstGeom prst="rect">
                  <a:avLst/>
                </a:prstGeom>
                <a:solidFill>
                  <a:srgbClr val="FF3300"/>
                </a:solidFill>
                <a:ln w="19050">
                  <a:solidFill>
                    <a:schemeClr val="tx1"/>
                  </a:solidFill>
                  <a:miter lim="800000"/>
                  <a:headEnd type="none" w="sm" len="sm"/>
                  <a:tailEnd/>
                </a:ln>
              </p:spPr>
              <p:txBody>
                <a:bodyPr wrap="none" anchor="ctr">
                  <a:spAutoFit/>
                </a:bodyPr>
                <a:lstStyle/>
                <a:p>
                  <a:endParaRPr lang="de-DE"/>
                </a:p>
              </p:txBody>
            </p:sp>
            <p:sp>
              <p:nvSpPr>
                <p:cNvPr id="119" name="Text Box 64"/>
                <p:cNvSpPr txBox="1">
                  <a:spLocks noChangeArrowheads="1"/>
                </p:cNvSpPr>
                <p:nvPr/>
              </p:nvSpPr>
              <p:spPr bwMode="auto">
                <a:xfrm>
                  <a:off x="1184" y="1452"/>
                  <a:ext cx="5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Schicht</a:t>
                  </a:r>
                </a:p>
              </p:txBody>
            </p:sp>
          </p:grpSp>
          <p:grpSp>
            <p:nvGrpSpPr>
              <p:cNvPr id="115" name="Group 65"/>
              <p:cNvGrpSpPr>
                <a:grpSpLocks/>
              </p:cNvGrpSpPr>
              <p:nvPr/>
            </p:nvGrpSpPr>
            <p:grpSpPr bwMode="auto">
              <a:xfrm>
                <a:off x="3312" y="1624"/>
                <a:ext cx="1723" cy="243"/>
                <a:chOff x="584" y="1680"/>
                <a:chExt cx="1723" cy="243"/>
              </a:xfrm>
            </p:grpSpPr>
            <p:sp>
              <p:nvSpPr>
                <p:cNvPr id="116" name="Rectangle 66"/>
                <p:cNvSpPr>
                  <a:spLocks noChangeArrowheads="1"/>
                </p:cNvSpPr>
                <p:nvPr/>
              </p:nvSpPr>
              <p:spPr bwMode="auto">
                <a:xfrm>
                  <a:off x="584" y="1680"/>
                  <a:ext cx="1723" cy="243"/>
                </a:xfrm>
                <a:prstGeom prst="rect">
                  <a:avLst/>
                </a:prstGeom>
                <a:solidFill>
                  <a:srgbClr val="0099FF"/>
                </a:solidFill>
                <a:ln w="19050">
                  <a:solidFill>
                    <a:schemeClr val="tx1"/>
                  </a:solidFill>
                  <a:miter lim="800000"/>
                  <a:headEnd type="none" w="sm" len="sm"/>
                  <a:tailEnd/>
                </a:ln>
              </p:spPr>
              <p:txBody>
                <a:bodyPr wrap="none" anchor="ctr">
                  <a:spAutoFit/>
                </a:bodyPr>
                <a:lstStyle/>
                <a:p>
                  <a:endParaRPr lang="de-DE"/>
                </a:p>
              </p:txBody>
            </p:sp>
            <p:sp>
              <p:nvSpPr>
                <p:cNvPr id="117" name="Text Box 67"/>
                <p:cNvSpPr txBox="1">
                  <a:spLocks noChangeArrowheads="1"/>
                </p:cNvSpPr>
                <p:nvPr/>
              </p:nvSpPr>
              <p:spPr bwMode="auto">
                <a:xfrm>
                  <a:off x="1184" y="1692"/>
                  <a:ext cx="593" cy="212"/>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Substrat</a:t>
                  </a:r>
                </a:p>
              </p:txBody>
            </p:sp>
          </p:grpSp>
        </p:grpSp>
        <p:grpSp>
          <p:nvGrpSpPr>
            <p:cNvPr id="11" name="Group 68"/>
            <p:cNvGrpSpPr>
              <a:grpSpLocks/>
            </p:cNvGrpSpPr>
            <p:nvPr/>
          </p:nvGrpSpPr>
          <p:grpSpPr bwMode="auto">
            <a:xfrm>
              <a:off x="5248275" y="3189288"/>
              <a:ext cx="2855913" cy="1725612"/>
              <a:chOff x="3313" y="2193"/>
              <a:chExt cx="1799" cy="1087"/>
            </a:xfrm>
          </p:grpSpPr>
          <p:sp>
            <p:nvSpPr>
              <p:cNvPr id="84" name="Text Box 69"/>
              <p:cNvSpPr txBox="1">
                <a:spLocks noChangeArrowheads="1"/>
              </p:cNvSpPr>
              <p:nvPr/>
            </p:nvSpPr>
            <p:spPr bwMode="auto">
              <a:xfrm>
                <a:off x="4528" y="2565"/>
                <a:ext cx="5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a:t>Maske</a:t>
                </a:r>
              </a:p>
            </p:txBody>
          </p:sp>
          <p:sp>
            <p:nvSpPr>
              <p:cNvPr id="85" name="Rectangle 70"/>
              <p:cNvSpPr>
                <a:spLocks noChangeArrowheads="1"/>
              </p:cNvSpPr>
              <p:nvPr/>
            </p:nvSpPr>
            <p:spPr bwMode="auto">
              <a:xfrm>
                <a:off x="3313" y="2581"/>
                <a:ext cx="458" cy="217"/>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grpSp>
            <p:nvGrpSpPr>
              <p:cNvPr id="86" name="Group 71"/>
              <p:cNvGrpSpPr>
                <a:grpSpLocks/>
              </p:cNvGrpSpPr>
              <p:nvPr/>
            </p:nvGrpSpPr>
            <p:grpSpPr bwMode="auto">
              <a:xfrm>
                <a:off x="4567" y="2581"/>
                <a:ext cx="493" cy="220"/>
                <a:chOff x="2339" y="816"/>
                <a:chExt cx="493" cy="220"/>
              </a:xfrm>
            </p:grpSpPr>
            <p:sp>
              <p:nvSpPr>
                <p:cNvPr id="110" name="Rectangle 72"/>
                <p:cNvSpPr>
                  <a:spLocks noChangeArrowheads="1"/>
                </p:cNvSpPr>
                <p:nvPr/>
              </p:nvSpPr>
              <p:spPr bwMode="auto">
                <a:xfrm>
                  <a:off x="2352" y="816"/>
                  <a:ext cx="458" cy="217"/>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sp>
              <p:nvSpPr>
                <p:cNvPr id="111" name="Text Box 73"/>
                <p:cNvSpPr txBox="1">
                  <a:spLocks noChangeArrowheads="1"/>
                </p:cNvSpPr>
                <p:nvPr/>
              </p:nvSpPr>
              <p:spPr bwMode="auto">
                <a:xfrm>
                  <a:off x="2339" y="824"/>
                  <a:ext cx="4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Maske</a:t>
                  </a:r>
                </a:p>
              </p:txBody>
            </p:sp>
          </p:grpSp>
          <p:grpSp>
            <p:nvGrpSpPr>
              <p:cNvPr id="87" name="Group 74"/>
              <p:cNvGrpSpPr>
                <a:grpSpLocks/>
              </p:cNvGrpSpPr>
              <p:nvPr/>
            </p:nvGrpSpPr>
            <p:grpSpPr bwMode="auto">
              <a:xfrm>
                <a:off x="3314" y="3037"/>
                <a:ext cx="1731" cy="243"/>
                <a:chOff x="584" y="1680"/>
                <a:chExt cx="1723" cy="243"/>
              </a:xfrm>
            </p:grpSpPr>
            <p:sp>
              <p:nvSpPr>
                <p:cNvPr id="108" name="Rectangle 75"/>
                <p:cNvSpPr>
                  <a:spLocks noChangeArrowheads="1"/>
                </p:cNvSpPr>
                <p:nvPr/>
              </p:nvSpPr>
              <p:spPr bwMode="auto">
                <a:xfrm>
                  <a:off x="584" y="1680"/>
                  <a:ext cx="1723" cy="243"/>
                </a:xfrm>
                <a:prstGeom prst="rect">
                  <a:avLst/>
                </a:prstGeom>
                <a:solidFill>
                  <a:srgbClr val="0099FF"/>
                </a:solidFill>
                <a:ln w="19050">
                  <a:solidFill>
                    <a:schemeClr val="tx1"/>
                  </a:solidFill>
                  <a:miter lim="800000"/>
                  <a:headEnd type="none" w="sm" len="sm"/>
                  <a:tailEnd/>
                </a:ln>
              </p:spPr>
              <p:txBody>
                <a:bodyPr wrap="none" anchor="ctr">
                  <a:spAutoFit/>
                </a:bodyPr>
                <a:lstStyle/>
                <a:p>
                  <a:endParaRPr lang="de-DE"/>
                </a:p>
              </p:txBody>
            </p:sp>
            <p:sp>
              <p:nvSpPr>
                <p:cNvPr id="109" name="Text Box 76"/>
                <p:cNvSpPr txBox="1">
                  <a:spLocks noChangeArrowheads="1"/>
                </p:cNvSpPr>
                <p:nvPr/>
              </p:nvSpPr>
              <p:spPr bwMode="auto">
                <a:xfrm>
                  <a:off x="1184" y="1692"/>
                  <a:ext cx="590" cy="212"/>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Substrat</a:t>
                  </a:r>
                </a:p>
              </p:txBody>
            </p:sp>
          </p:grpSp>
          <p:sp>
            <p:nvSpPr>
              <p:cNvPr id="88" name="Freeform 77"/>
              <p:cNvSpPr>
                <a:spLocks/>
              </p:cNvSpPr>
              <p:nvPr/>
            </p:nvSpPr>
            <p:spPr bwMode="auto">
              <a:xfrm>
                <a:off x="3314" y="2801"/>
                <a:ext cx="584" cy="236"/>
              </a:xfrm>
              <a:custGeom>
                <a:avLst/>
                <a:gdLst>
                  <a:gd name="T0" fmla="*/ 0 w 584"/>
                  <a:gd name="T1" fmla="*/ 0 h 236"/>
                  <a:gd name="T2" fmla="*/ 144 w 584"/>
                  <a:gd name="T3" fmla="*/ 0 h 236"/>
                  <a:gd name="T4" fmla="*/ 184 w 584"/>
                  <a:gd name="T5" fmla="*/ 69 h 236"/>
                  <a:gd name="T6" fmla="*/ 230 w 584"/>
                  <a:gd name="T7" fmla="*/ 119 h 236"/>
                  <a:gd name="T8" fmla="*/ 296 w 584"/>
                  <a:gd name="T9" fmla="*/ 161 h 236"/>
                  <a:gd name="T10" fmla="*/ 378 w 584"/>
                  <a:gd name="T11" fmla="*/ 193 h 236"/>
                  <a:gd name="T12" fmla="*/ 462 w 584"/>
                  <a:gd name="T13" fmla="*/ 215 h 236"/>
                  <a:gd name="T14" fmla="*/ 540 w 584"/>
                  <a:gd name="T15" fmla="*/ 232 h 236"/>
                  <a:gd name="T16" fmla="*/ 584 w 584"/>
                  <a:gd name="T17" fmla="*/ 236 h 236"/>
                  <a:gd name="T18" fmla="*/ 0 w 584"/>
                  <a:gd name="T19" fmla="*/ 236 h 236"/>
                  <a:gd name="T20" fmla="*/ 0 w 584"/>
                  <a:gd name="T21" fmla="*/ 0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4"/>
                  <a:gd name="T34" fmla="*/ 0 h 236"/>
                  <a:gd name="T35" fmla="*/ 584 w 584"/>
                  <a:gd name="T36" fmla="*/ 236 h 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4" h="236">
                    <a:moveTo>
                      <a:pt x="0" y="0"/>
                    </a:moveTo>
                    <a:lnTo>
                      <a:pt x="144" y="0"/>
                    </a:lnTo>
                    <a:lnTo>
                      <a:pt x="184" y="69"/>
                    </a:lnTo>
                    <a:lnTo>
                      <a:pt x="230" y="119"/>
                    </a:lnTo>
                    <a:lnTo>
                      <a:pt x="296" y="161"/>
                    </a:lnTo>
                    <a:lnTo>
                      <a:pt x="378" y="193"/>
                    </a:lnTo>
                    <a:lnTo>
                      <a:pt x="462" y="215"/>
                    </a:lnTo>
                    <a:lnTo>
                      <a:pt x="540" y="232"/>
                    </a:lnTo>
                    <a:lnTo>
                      <a:pt x="584" y="236"/>
                    </a:lnTo>
                    <a:lnTo>
                      <a:pt x="0" y="236"/>
                    </a:lnTo>
                    <a:lnTo>
                      <a:pt x="0" y="0"/>
                    </a:lnTo>
                    <a:close/>
                  </a:path>
                </a:pathLst>
              </a:custGeom>
              <a:solidFill>
                <a:srgbClr val="FF3300"/>
              </a:solidFill>
              <a:ln w="19050">
                <a:solidFill>
                  <a:schemeClr val="tx1"/>
                </a:solidFill>
                <a:round/>
                <a:headEnd type="none" w="sm" len="sm"/>
                <a:tailEnd/>
              </a:ln>
            </p:spPr>
            <p:txBody>
              <a:bodyPr wrap="none" anchor="ctr">
                <a:spAutoFit/>
              </a:bodyPr>
              <a:lstStyle/>
              <a:p>
                <a:endParaRPr lang="de-DE"/>
              </a:p>
            </p:txBody>
          </p:sp>
          <p:sp>
            <p:nvSpPr>
              <p:cNvPr id="89" name="Line 78"/>
              <p:cNvSpPr>
                <a:spLocks noChangeShapeType="1"/>
              </p:cNvSpPr>
              <p:nvPr/>
            </p:nvSpPr>
            <p:spPr bwMode="auto">
              <a:xfrm>
                <a:off x="3322" y="2232"/>
                <a:ext cx="86" cy="242"/>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0" name="Line 79"/>
              <p:cNvSpPr>
                <a:spLocks noChangeShapeType="1"/>
              </p:cNvSpPr>
              <p:nvPr/>
            </p:nvSpPr>
            <p:spPr bwMode="auto">
              <a:xfrm flipH="1">
                <a:off x="3560" y="2193"/>
                <a:ext cx="47" cy="265"/>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1" name="Line 80"/>
              <p:cNvSpPr>
                <a:spLocks noChangeShapeType="1"/>
              </p:cNvSpPr>
              <p:nvPr/>
            </p:nvSpPr>
            <p:spPr bwMode="auto">
              <a:xfrm flipH="1">
                <a:off x="3776" y="2269"/>
                <a:ext cx="144" cy="192"/>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2" name="Line 81"/>
              <p:cNvSpPr>
                <a:spLocks noChangeShapeType="1"/>
              </p:cNvSpPr>
              <p:nvPr/>
            </p:nvSpPr>
            <p:spPr bwMode="auto">
              <a:xfrm>
                <a:off x="3840" y="2525"/>
                <a:ext cx="110" cy="159"/>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3" name="Line 82"/>
              <p:cNvSpPr>
                <a:spLocks noChangeShapeType="1"/>
              </p:cNvSpPr>
              <p:nvPr/>
            </p:nvSpPr>
            <p:spPr bwMode="auto">
              <a:xfrm>
                <a:off x="4028" y="2458"/>
                <a:ext cx="70" cy="234"/>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4" name="Line 83"/>
              <p:cNvSpPr>
                <a:spLocks noChangeShapeType="1"/>
              </p:cNvSpPr>
              <p:nvPr/>
            </p:nvSpPr>
            <p:spPr bwMode="auto">
              <a:xfrm>
                <a:off x="4176" y="2477"/>
                <a:ext cx="15" cy="16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5" name="Line 84"/>
              <p:cNvSpPr>
                <a:spLocks noChangeShapeType="1"/>
              </p:cNvSpPr>
              <p:nvPr/>
            </p:nvSpPr>
            <p:spPr bwMode="auto">
              <a:xfrm flipH="1">
                <a:off x="4363" y="2435"/>
                <a:ext cx="39" cy="21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6" name="Line 85"/>
              <p:cNvSpPr>
                <a:spLocks noChangeShapeType="1"/>
              </p:cNvSpPr>
              <p:nvPr/>
            </p:nvSpPr>
            <p:spPr bwMode="auto">
              <a:xfrm flipH="1">
                <a:off x="3747" y="2813"/>
                <a:ext cx="141" cy="81"/>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7" name="Line 86"/>
              <p:cNvSpPr>
                <a:spLocks noChangeShapeType="1"/>
              </p:cNvSpPr>
              <p:nvPr/>
            </p:nvSpPr>
            <p:spPr bwMode="auto">
              <a:xfrm flipH="1">
                <a:off x="3872" y="2848"/>
                <a:ext cx="132" cy="124"/>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8" name="Line 87"/>
              <p:cNvSpPr>
                <a:spLocks noChangeShapeType="1"/>
              </p:cNvSpPr>
              <p:nvPr/>
            </p:nvSpPr>
            <p:spPr bwMode="auto">
              <a:xfrm flipH="1">
                <a:off x="4121" y="2848"/>
                <a:ext cx="16" cy="109"/>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99" name="Line 88"/>
              <p:cNvSpPr>
                <a:spLocks noChangeShapeType="1"/>
              </p:cNvSpPr>
              <p:nvPr/>
            </p:nvSpPr>
            <p:spPr bwMode="auto">
              <a:xfrm>
                <a:off x="4230" y="2754"/>
                <a:ext cx="187" cy="242"/>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100" name="Line 89"/>
              <p:cNvSpPr>
                <a:spLocks noChangeShapeType="1"/>
              </p:cNvSpPr>
              <p:nvPr/>
            </p:nvSpPr>
            <p:spPr bwMode="auto">
              <a:xfrm>
                <a:off x="4456" y="2848"/>
                <a:ext cx="101" cy="85"/>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101" name="Line 90"/>
              <p:cNvSpPr>
                <a:spLocks noChangeShapeType="1"/>
              </p:cNvSpPr>
              <p:nvPr/>
            </p:nvSpPr>
            <p:spPr bwMode="auto">
              <a:xfrm>
                <a:off x="4448" y="2810"/>
                <a:ext cx="195" cy="62"/>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102" name="Line 91"/>
              <p:cNvSpPr>
                <a:spLocks noChangeShapeType="1"/>
              </p:cNvSpPr>
              <p:nvPr/>
            </p:nvSpPr>
            <p:spPr bwMode="auto">
              <a:xfrm flipH="1">
                <a:off x="4355" y="2450"/>
                <a:ext cx="47" cy="195"/>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103" name="Line 92"/>
              <p:cNvSpPr>
                <a:spLocks noChangeShapeType="1"/>
              </p:cNvSpPr>
              <p:nvPr/>
            </p:nvSpPr>
            <p:spPr bwMode="auto">
              <a:xfrm>
                <a:off x="4573" y="2349"/>
                <a:ext cx="47" cy="15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104" name="Line 93"/>
              <p:cNvSpPr>
                <a:spLocks noChangeShapeType="1"/>
              </p:cNvSpPr>
              <p:nvPr/>
            </p:nvSpPr>
            <p:spPr bwMode="auto">
              <a:xfrm>
                <a:off x="4744" y="2325"/>
                <a:ext cx="0" cy="149"/>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105" name="Line 94"/>
              <p:cNvSpPr>
                <a:spLocks noChangeShapeType="1"/>
              </p:cNvSpPr>
              <p:nvPr/>
            </p:nvSpPr>
            <p:spPr bwMode="auto">
              <a:xfrm flipH="1">
                <a:off x="4861" y="2232"/>
                <a:ext cx="31" cy="218"/>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106" name="Line 95"/>
              <p:cNvSpPr>
                <a:spLocks noChangeShapeType="1"/>
              </p:cNvSpPr>
              <p:nvPr/>
            </p:nvSpPr>
            <p:spPr bwMode="auto">
              <a:xfrm flipH="1">
                <a:off x="4986" y="2341"/>
                <a:ext cx="39" cy="133"/>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107" name="Freeform 96"/>
              <p:cNvSpPr>
                <a:spLocks/>
              </p:cNvSpPr>
              <p:nvPr/>
            </p:nvSpPr>
            <p:spPr bwMode="auto">
              <a:xfrm flipH="1">
                <a:off x="4454" y="2800"/>
                <a:ext cx="584" cy="236"/>
              </a:xfrm>
              <a:custGeom>
                <a:avLst/>
                <a:gdLst>
                  <a:gd name="T0" fmla="*/ 0 w 584"/>
                  <a:gd name="T1" fmla="*/ 0 h 236"/>
                  <a:gd name="T2" fmla="*/ 144 w 584"/>
                  <a:gd name="T3" fmla="*/ 0 h 236"/>
                  <a:gd name="T4" fmla="*/ 184 w 584"/>
                  <a:gd name="T5" fmla="*/ 69 h 236"/>
                  <a:gd name="T6" fmla="*/ 230 w 584"/>
                  <a:gd name="T7" fmla="*/ 119 h 236"/>
                  <a:gd name="T8" fmla="*/ 296 w 584"/>
                  <a:gd name="T9" fmla="*/ 161 h 236"/>
                  <a:gd name="T10" fmla="*/ 378 w 584"/>
                  <a:gd name="T11" fmla="*/ 193 h 236"/>
                  <a:gd name="T12" fmla="*/ 462 w 584"/>
                  <a:gd name="T13" fmla="*/ 215 h 236"/>
                  <a:gd name="T14" fmla="*/ 540 w 584"/>
                  <a:gd name="T15" fmla="*/ 232 h 236"/>
                  <a:gd name="T16" fmla="*/ 584 w 584"/>
                  <a:gd name="T17" fmla="*/ 236 h 236"/>
                  <a:gd name="T18" fmla="*/ 0 w 584"/>
                  <a:gd name="T19" fmla="*/ 236 h 236"/>
                  <a:gd name="T20" fmla="*/ 0 w 584"/>
                  <a:gd name="T21" fmla="*/ 0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4"/>
                  <a:gd name="T34" fmla="*/ 0 h 236"/>
                  <a:gd name="T35" fmla="*/ 584 w 584"/>
                  <a:gd name="T36" fmla="*/ 236 h 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4" h="236">
                    <a:moveTo>
                      <a:pt x="0" y="0"/>
                    </a:moveTo>
                    <a:lnTo>
                      <a:pt x="144" y="0"/>
                    </a:lnTo>
                    <a:lnTo>
                      <a:pt x="184" y="69"/>
                    </a:lnTo>
                    <a:lnTo>
                      <a:pt x="230" y="119"/>
                    </a:lnTo>
                    <a:lnTo>
                      <a:pt x="296" y="161"/>
                    </a:lnTo>
                    <a:lnTo>
                      <a:pt x="378" y="193"/>
                    </a:lnTo>
                    <a:lnTo>
                      <a:pt x="462" y="215"/>
                    </a:lnTo>
                    <a:lnTo>
                      <a:pt x="540" y="232"/>
                    </a:lnTo>
                    <a:lnTo>
                      <a:pt x="584" y="236"/>
                    </a:lnTo>
                    <a:lnTo>
                      <a:pt x="0" y="236"/>
                    </a:lnTo>
                    <a:lnTo>
                      <a:pt x="0" y="0"/>
                    </a:lnTo>
                    <a:close/>
                  </a:path>
                </a:pathLst>
              </a:custGeom>
              <a:solidFill>
                <a:srgbClr val="FF3300"/>
              </a:solidFill>
              <a:ln w="19050">
                <a:solidFill>
                  <a:schemeClr val="tx1"/>
                </a:solidFill>
                <a:round/>
                <a:headEnd type="none" w="sm" len="sm"/>
                <a:tailEnd/>
              </a:ln>
            </p:spPr>
            <p:txBody>
              <a:bodyPr wrap="none" anchor="ctr">
                <a:spAutoFit/>
              </a:bodyPr>
              <a:lstStyle/>
              <a:p>
                <a:endParaRPr lang="de-DE"/>
              </a:p>
            </p:txBody>
          </p:sp>
        </p:grpSp>
        <p:grpSp>
          <p:nvGrpSpPr>
            <p:cNvPr id="12" name="Group 97"/>
            <p:cNvGrpSpPr>
              <a:grpSpLocks/>
            </p:cNvGrpSpPr>
            <p:nvPr/>
          </p:nvGrpSpPr>
          <p:grpSpPr bwMode="auto">
            <a:xfrm>
              <a:off x="5092700" y="2986088"/>
              <a:ext cx="303213" cy="336550"/>
              <a:chOff x="2534" y="806"/>
              <a:chExt cx="191" cy="212"/>
            </a:xfrm>
          </p:grpSpPr>
          <p:sp>
            <p:nvSpPr>
              <p:cNvPr id="82" name="Oval 98"/>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83" name="Text Box 99"/>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13" name="Group 100"/>
            <p:cNvGrpSpPr>
              <a:grpSpLocks/>
            </p:cNvGrpSpPr>
            <p:nvPr/>
          </p:nvGrpSpPr>
          <p:grpSpPr bwMode="auto">
            <a:xfrm>
              <a:off x="5575300" y="2930525"/>
              <a:ext cx="303213" cy="336550"/>
              <a:chOff x="2534" y="806"/>
              <a:chExt cx="191" cy="212"/>
            </a:xfrm>
          </p:grpSpPr>
          <p:sp>
            <p:nvSpPr>
              <p:cNvPr id="80" name="Oval 101"/>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81" name="Text Box 102"/>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14" name="Group 103"/>
            <p:cNvGrpSpPr>
              <a:grpSpLocks/>
            </p:cNvGrpSpPr>
            <p:nvPr/>
          </p:nvGrpSpPr>
          <p:grpSpPr bwMode="auto">
            <a:xfrm>
              <a:off x="6096000" y="3041650"/>
              <a:ext cx="303213" cy="336550"/>
              <a:chOff x="2534" y="806"/>
              <a:chExt cx="191" cy="212"/>
            </a:xfrm>
          </p:grpSpPr>
          <p:sp>
            <p:nvSpPr>
              <p:cNvPr id="78" name="Oval 104"/>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79" name="Text Box 105"/>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15" name="Group 106"/>
            <p:cNvGrpSpPr>
              <a:grpSpLocks/>
            </p:cNvGrpSpPr>
            <p:nvPr/>
          </p:nvGrpSpPr>
          <p:grpSpPr bwMode="auto">
            <a:xfrm>
              <a:off x="6218238" y="3336925"/>
              <a:ext cx="303212" cy="336550"/>
              <a:chOff x="2534" y="806"/>
              <a:chExt cx="191" cy="212"/>
            </a:xfrm>
          </p:grpSpPr>
          <p:sp>
            <p:nvSpPr>
              <p:cNvPr id="76" name="Oval 107"/>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77" name="Text Box 108"/>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16" name="Group 109"/>
            <p:cNvGrpSpPr>
              <a:grpSpLocks/>
            </p:cNvGrpSpPr>
            <p:nvPr/>
          </p:nvGrpSpPr>
          <p:grpSpPr bwMode="auto">
            <a:xfrm>
              <a:off x="6470650" y="3368675"/>
              <a:ext cx="303213" cy="336550"/>
              <a:chOff x="2534" y="806"/>
              <a:chExt cx="191" cy="212"/>
            </a:xfrm>
          </p:grpSpPr>
          <p:sp>
            <p:nvSpPr>
              <p:cNvPr id="74" name="Oval 110"/>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75" name="Text Box 111"/>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17" name="Group 112"/>
            <p:cNvGrpSpPr>
              <a:grpSpLocks/>
            </p:cNvGrpSpPr>
            <p:nvPr/>
          </p:nvGrpSpPr>
          <p:grpSpPr bwMode="auto">
            <a:xfrm>
              <a:off x="6834188" y="3305175"/>
              <a:ext cx="303212" cy="336550"/>
              <a:chOff x="2534" y="806"/>
              <a:chExt cx="191" cy="212"/>
            </a:xfrm>
          </p:grpSpPr>
          <p:sp>
            <p:nvSpPr>
              <p:cNvPr id="72" name="Oval 113"/>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73" name="Text Box 114"/>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18" name="Group 115"/>
            <p:cNvGrpSpPr>
              <a:grpSpLocks/>
            </p:cNvGrpSpPr>
            <p:nvPr/>
          </p:nvGrpSpPr>
          <p:grpSpPr bwMode="auto">
            <a:xfrm>
              <a:off x="7091363" y="3173413"/>
              <a:ext cx="303212" cy="336550"/>
              <a:chOff x="2534" y="806"/>
              <a:chExt cx="191" cy="212"/>
            </a:xfrm>
          </p:grpSpPr>
          <p:sp>
            <p:nvSpPr>
              <p:cNvPr id="70" name="Oval 116"/>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71" name="Text Box 117"/>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19" name="Group 118"/>
            <p:cNvGrpSpPr>
              <a:grpSpLocks/>
            </p:cNvGrpSpPr>
            <p:nvPr/>
          </p:nvGrpSpPr>
          <p:grpSpPr bwMode="auto">
            <a:xfrm>
              <a:off x="7367588" y="3121025"/>
              <a:ext cx="303212" cy="336550"/>
              <a:chOff x="2534" y="806"/>
              <a:chExt cx="191" cy="212"/>
            </a:xfrm>
          </p:grpSpPr>
          <p:sp>
            <p:nvSpPr>
              <p:cNvPr id="68" name="Oval 119"/>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69" name="Text Box 120"/>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0" name="Group 121"/>
            <p:cNvGrpSpPr>
              <a:grpSpLocks/>
            </p:cNvGrpSpPr>
            <p:nvPr/>
          </p:nvGrpSpPr>
          <p:grpSpPr bwMode="auto">
            <a:xfrm>
              <a:off x="7620000" y="2984500"/>
              <a:ext cx="303213" cy="336550"/>
              <a:chOff x="2534" y="806"/>
              <a:chExt cx="191" cy="212"/>
            </a:xfrm>
          </p:grpSpPr>
          <p:sp>
            <p:nvSpPr>
              <p:cNvPr id="66" name="Oval 122"/>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67" name="Text Box 123"/>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1" name="Group 124"/>
            <p:cNvGrpSpPr>
              <a:grpSpLocks/>
            </p:cNvGrpSpPr>
            <p:nvPr/>
          </p:nvGrpSpPr>
          <p:grpSpPr bwMode="auto">
            <a:xfrm>
              <a:off x="7818438" y="3170238"/>
              <a:ext cx="303212" cy="336550"/>
              <a:chOff x="2534" y="806"/>
              <a:chExt cx="191" cy="212"/>
            </a:xfrm>
          </p:grpSpPr>
          <p:sp>
            <p:nvSpPr>
              <p:cNvPr id="64" name="Oval 125"/>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65" name="Text Box 126"/>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2" name="Group 127"/>
            <p:cNvGrpSpPr>
              <a:grpSpLocks/>
            </p:cNvGrpSpPr>
            <p:nvPr/>
          </p:nvGrpSpPr>
          <p:grpSpPr bwMode="auto">
            <a:xfrm>
              <a:off x="6056313" y="3930650"/>
              <a:ext cx="303212" cy="336550"/>
              <a:chOff x="2534" y="806"/>
              <a:chExt cx="191" cy="212"/>
            </a:xfrm>
          </p:grpSpPr>
          <p:sp>
            <p:nvSpPr>
              <p:cNvPr id="62" name="Oval 128"/>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63" name="Text Box 129"/>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3" name="Group 130"/>
            <p:cNvGrpSpPr>
              <a:grpSpLocks/>
            </p:cNvGrpSpPr>
            <p:nvPr/>
          </p:nvGrpSpPr>
          <p:grpSpPr bwMode="auto">
            <a:xfrm>
              <a:off x="6237288" y="4051300"/>
              <a:ext cx="303212" cy="336550"/>
              <a:chOff x="2534" y="806"/>
              <a:chExt cx="191" cy="212"/>
            </a:xfrm>
          </p:grpSpPr>
          <p:sp>
            <p:nvSpPr>
              <p:cNvPr id="60" name="Oval 131"/>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61" name="Text Box 132"/>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4" name="Group 133"/>
            <p:cNvGrpSpPr>
              <a:grpSpLocks/>
            </p:cNvGrpSpPr>
            <p:nvPr/>
          </p:nvGrpSpPr>
          <p:grpSpPr bwMode="auto">
            <a:xfrm>
              <a:off x="6429375" y="3975100"/>
              <a:ext cx="303213" cy="336550"/>
              <a:chOff x="2534" y="806"/>
              <a:chExt cx="191" cy="212"/>
            </a:xfrm>
          </p:grpSpPr>
          <p:sp>
            <p:nvSpPr>
              <p:cNvPr id="58" name="Oval 134"/>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59" name="Text Box 135"/>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5" name="Group 136"/>
            <p:cNvGrpSpPr>
              <a:grpSpLocks/>
            </p:cNvGrpSpPr>
            <p:nvPr/>
          </p:nvGrpSpPr>
          <p:grpSpPr bwMode="auto">
            <a:xfrm>
              <a:off x="6607175" y="3827463"/>
              <a:ext cx="303213" cy="336550"/>
              <a:chOff x="2534" y="806"/>
              <a:chExt cx="191" cy="212"/>
            </a:xfrm>
          </p:grpSpPr>
          <p:sp>
            <p:nvSpPr>
              <p:cNvPr id="56" name="Oval 137"/>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57" name="Text Box 138"/>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6" name="Group 139"/>
            <p:cNvGrpSpPr>
              <a:grpSpLocks/>
            </p:cNvGrpSpPr>
            <p:nvPr/>
          </p:nvGrpSpPr>
          <p:grpSpPr bwMode="auto">
            <a:xfrm>
              <a:off x="6827838" y="3986213"/>
              <a:ext cx="303212" cy="336550"/>
              <a:chOff x="2534" y="806"/>
              <a:chExt cx="191" cy="212"/>
            </a:xfrm>
          </p:grpSpPr>
          <p:sp>
            <p:nvSpPr>
              <p:cNvPr id="54" name="Oval 140"/>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55" name="Text Box 141"/>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7" name="Group 142"/>
            <p:cNvGrpSpPr>
              <a:grpSpLocks/>
            </p:cNvGrpSpPr>
            <p:nvPr/>
          </p:nvGrpSpPr>
          <p:grpSpPr bwMode="auto">
            <a:xfrm>
              <a:off x="5267325" y="1276350"/>
              <a:ext cx="303213" cy="336550"/>
              <a:chOff x="2534" y="806"/>
              <a:chExt cx="191" cy="212"/>
            </a:xfrm>
          </p:grpSpPr>
          <p:sp>
            <p:nvSpPr>
              <p:cNvPr id="52" name="Oval 143"/>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53" name="Text Box 144"/>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8" name="Group 145"/>
            <p:cNvGrpSpPr>
              <a:grpSpLocks/>
            </p:cNvGrpSpPr>
            <p:nvPr/>
          </p:nvGrpSpPr>
          <p:grpSpPr bwMode="auto">
            <a:xfrm>
              <a:off x="5780088" y="1231900"/>
              <a:ext cx="303212" cy="336550"/>
              <a:chOff x="2534" y="806"/>
              <a:chExt cx="191" cy="212"/>
            </a:xfrm>
          </p:grpSpPr>
          <p:sp>
            <p:nvSpPr>
              <p:cNvPr id="50" name="Oval 146"/>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51" name="Text Box 147"/>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29" name="Group 148"/>
            <p:cNvGrpSpPr>
              <a:grpSpLocks/>
            </p:cNvGrpSpPr>
            <p:nvPr/>
          </p:nvGrpSpPr>
          <p:grpSpPr bwMode="auto">
            <a:xfrm>
              <a:off x="6010275" y="1555750"/>
              <a:ext cx="303213" cy="336550"/>
              <a:chOff x="2534" y="806"/>
              <a:chExt cx="191" cy="212"/>
            </a:xfrm>
          </p:grpSpPr>
          <p:sp>
            <p:nvSpPr>
              <p:cNvPr id="48" name="Oval 149"/>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49" name="Text Box 150"/>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30" name="Group 151"/>
            <p:cNvGrpSpPr>
              <a:grpSpLocks/>
            </p:cNvGrpSpPr>
            <p:nvPr/>
          </p:nvGrpSpPr>
          <p:grpSpPr bwMode="auto">
            <a:xfrm>
              <a:off x="6554788" y="1455738"/>
              <a:ext cx="303212" cy="336550"/>
              <a:chOff x="2534" y="806"/>
              <a:chExt cx="191" cy="212"/>
            </a:xfrm>
          </p:grpSpPr>
          <p:sp>
            <p:nvSpPr>
              <p:cNvPr id="46" name="Oval 152"/>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47" name="Text Box 153"/>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31" name="Group 154"/>
            <p:cNvGrpSpPr>
              <a:grpSpLocks/>
            </p:cNvGrpSpPr>
            <p:nvPr/>
          </p:nvGrpSpPr>
          <p:grpSpPr bwMode="auto">
            <a:xfrm>
              <a:off x="6846888" y="1308100"/>
              <a:ext cx="303212" cy="336550"/>
              <a:chOff x="2534" y="806"/>
              <a:chExt cx="191" cy="212"/>
            </a:xfrm>
          </p:grpSpPr>
          <p:sp>
            <p:nvSpPr>
              <p:cNvPr id="44" name="Oval 155"/>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45" name="Text Box 156"/>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32" name="Group 157"/>
            <p:cNvGrpSpPr>
              <a:grpSpLocks/>
            </p:cNvGrpSpPr>
            <p:nvPr/>
          </p:nvGrpSpPr>
          <p:grpSpPr bwMode="auto">
            <a:xfrm>
              <a:off x="7178675" y="1231900"/>
              <a:ext cx="303213" cy="336550"/>
              <a:chOff x="2534" y="806"/>
              <a:chExt cx="191" cy="212"/>
            </a:xfrm>
          </p:grpSpPr>
          <p:sp>
            <p:nvSpPr>
              <p:cNvPr id="42" name="Oval 158"/>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43" name="Text Box 159"/>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33" name="Group 160"/>
            <p:cNvGrpSpPr>
              <a:grpSpLocks/>
            </p:cNvGrpSpPr>
            <p:nvPr/>
          </p:nvGrpSpPr>
          <p:grpSpPr bwMode="auto">
            <a:xfrm>
              <a:off x="7532688" y="1231900"/>
              <a:ext cx="303212" cy="336550"/>
              <a:chOff x="2534" y="806"/>
              <a:chExt cx="191" cy="212"/>
            </a:xfrm>
          </p:grpSpPr>
          <p:sp>
            <p:nvSpPr>
              <p:cNvPr id="40" name="Oval 161"/>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41" name="Text Box 162"/>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34" name="Group 163"/>
            <p:cNvGrpSpPr>
              <a:grpSpLocks/>
            </p:cNvGrpSpPr>
            <p:nvPr/>
          </p:nvGrpSpPr>
          <p:grpSpPr bwMode="auto">
            <a:xfrm>
              <a:off x="6237288" y="1308100"/>
              <a:ext cx="303212" cy="336550"/>
              <a:chOff x="2534" y="806"/>
              <a:chExt cx="191" cy="212"/>
            </a:xfrm>
          </p:grpSpPr>
          <p:sp>
            <p:nvSpPr>
              <p:cNvPr id="38" name="Oval 164"/>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39" name="Text Box 165"/>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nvGrpSpPr>
            <p:cNvPr id="35" name="Group 166"/>
            <p:cNvGrpSpPr>
              <a:grpSpLocks/>
            </p:cNvGrpSpPr>
            <p:nvPr/>
          </p:nvGrpSpPr>
          <p:grpSpPr bwMode="auto">
            <a:xfrm>
              <a:off x="5956300" y="3557588"/>
              <a:ext cx="303213" cy="336550"/>
              <a:chOff x="2534" y="806"/>
              <a:chExt cx="191" cy="212"/>
            </a:xfrm>
          </p:grpSpPr>
          <p:sp>
            <p:nvSpPr>
              <p:cNvPr id="36" name="Oval 167"/>
              <p:cNvSpPr>
                <a:spLocks noChangeArrowheads="1"/>
              </p:cNvSpPr>
              <p:nvPr/>
            </p:nvSpPr>
            <p:spPr bwMode="auto">
              <a:xfrm>
                <a:off x="2565" y="851"/>
                <a:ext cx="123" cy="123"/>
              </a:xfrm>
              <a:prstGeom prst="ellipse">
                <a:avLst/>
              </a:prstGeom>
              <a:noFill/>
              <a:ln w="19050">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37" name="Text Box 168"/>
              <p:cNvSpPr txBox="1">
                <a:spLocks noChangeArrowheads="1"/>
              </p:cNvSpPr>
              <p:nvPr/>
            </p:nvSpPr>
            <p:spPr bwMode="auto">
              <a:xfrm>
                <a:off x="2534" y="806"/>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a:t>
                </a:r>
              </a:p>
            </p:txBody>
          </p:sp>
        </p:grpSp>
      </p:grpSp>
      <p:sp>
        <p:nvSpPr>
          <p:cNvPr id="122"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3213111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Selektivität </a:t>
            </a:r>
            <a:r>
              <a:rPr lang="de-DE" sz="2800" dirty="0" smtClean="0">
                <a:latin typeface="Times New Roman"/>
                <a:cs typeface="Times New Roman"/>
              </a:rPr>
              <a:t>↔</a:t>
            </a:r>
            <a:r>
              <a:rPr lang="de-DE" dirty="0" smtClean="0">
                <a:latin typeface="Times New Roman"/>
                <a:cs typeface="Times New Roman"/>
              </a:rPr>
              <a:t> </a:t>
            </a:r>
            <a:r>
              <a:rPr lang="de-DE" dirty="0" smtClean="0"/>
              <a:t>Anisotropie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107522" name="Picture 2"/>
          <p:cNvPicPr>
            <a:picLocks noGrp="1" noChangeAspect="1" noChangeArrowheads="1"/>
          </p:cNvPicPr>
          <p:nvPr>
            <p:ph idx="1"/>
          </p:nvPr>
        </p:nvPicPr>
        <p:blipFill>
          <a:blip r:embed="rId2" cstate="print"/>
          <a:srcRect/>
          <a:stretch>
            <a:fillRect/>
          </a:stretch>
        </p:blipFill>
        <p:spPr bwMode="auto">
          <a:xfrm>
            <a:off x="611560" y="1124744"/>
            <a:ext cx="7577213" cy="4896544"/>
          </a:xfrm>
          <a:prstGeom prst="rect">
            <a:avLst/>
          </a:prstGeom>
          <a:noFill/>
          <a:ln w="9525">
            <a:noFill/>
            <a:miter lim="800000"/>
            <a:headEnd/>
            <a:tailEnd/>
          </a:ln>
        </p:spPr>
      </p:pic>
      <p:sp>
        <p:nvSpPr>
          <p:cNvPr id="3" name="Rechteck 2"/>
          <p:cNvSpPr/>
          <p:nvPr/>
        </p:nvSpPr>
        <p:spPr>
          <a:xfrm>
            <a:off x="1763688" y="1124744"/>
            <a:ext cx="1080120" cy="4968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923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Barrel Ätzen</a:t>
            </a:r>
            <a:endParaRPr lang="de-DE" dirty="0"/>
          </a:p>
        </p:txBody>
      </p:sp>
      <p:sp>
        <p:nvSpPr>
          <p:cNvPr id="3" name="Inhaltsplatzhalter 2"/>
          <p:cNvSpPr>
            <a:spLocks noGrp="1"/>
          </p:cNvSpPr>
          <p:nvPr>
            <p:ph idx="1"/>
          </p:nvPr>
        </p:nvSpPr>
        <p:spPr>
          <a:xfrm>
            <a:off x="392113" y="1198563"/>
            <a:ext cx="4035871" cy="4894262"/>
          </a:xfrm>
        </p:spPr>
        <p:txBody>
          <a:bodyPr/>
          <a:lstStyle/>
          <a:p>
            <a:r>
              <a:rPr lang="de-DE" sz="1800" dirty="0"/>
              <a:t>T</a:t>
            </a:r>
            <a:r>
              <a:rPr lang="de-DE" sz="1800" dirty="0" smtClean="0"/>
              <a:t>rockenchemisches Verfahren</a:t>
            </a:r>
          </a:p>
          <a:p>
            <a:r>
              <a:rPr lang="de-DE" sz="1800" dirty="0" smtClean="0"/>
              <a:t>Isotrop, Hohe Selektivität</a:t>
            </a:r>
          </a:p>
          <a:p>
            <a:r>
              <a:rPr lang="de-DE" sz="1800" dirty="0"/>
              <a:t>Aktivierung des </a:t>
            </a:r>
            <a:r>
              <a:rPr lang="de-DE" sz="1800" dirty="0" err="1"/>
              <a:t>Ätzgases</a:t>
            </a:r>
            <a:r>
              <a:rPr lang="de-DE" sz="1800" dirty="0"/>
              <a:t> </a:t>
            </a:r>
            <a:br>
              <a:rPr lang="de-DE" sz="1800" dirty="0"/>
            </a:br>
            <a:r>
              <a:rPr lang="de-DE" sz="1800" dirty="0"/>
              <a:t>im Plasma</a:t>
            </a:r>
          </a:p>
          <a:p>
            <a:r>
              <a:rPr lang="de-DE" sz="1800" dirty="0" smtClean="0"/>
              <a:t>Trennung von Substrat und Plasma durch Lochzylinder</a:t>
            </a:r>
          </a:p>
          <a:p>
            <a:r>
              <a:rPr lang="de-DE" sz="1800" dirty="0" smtClean="0"/>
              <a:t>Batchprozess:</a:t>
            </a:r>
          </a:p>
          <a:p>
            <a:pPr lvl="1"/>
            <a:r>
              <a:rPr lang="de-DE" sz="1600" dirty="0" smtClean="0"/>
              <a:t>Viele Wafer gleichzeitig</a:t>
            </a:r>
          </a:p>
          <a:p>
            <a:pPr lvl="1"/>
            <a:r>
              <a:rPr lang="de-DE" sz="1600" dirty="0" smtClean="0"/>
              <a:t>Hoher Durchsatz </a:t>
            </a:r>
          </a:p>
          <a:p>
            <a:r>
              <a:rPr lang="de-DE" sz="1800" dirty="0" smtClean="0"/>
              <a:t>Kostengünstiges Verfahren</a:t>
            </a:r>
          </a:p>
          <a:p>
            <a:r>
              <a:rPr lang="de-DE" sz="1800" dirty="0" smtClean="0"/>
              <a:t>Homogenität relativ schlecht</a:t>
            </a:r>
          </a:p>
          <a:p>
            <a:pPr lvl="1"/>
            <a:r>
              <a:rPr lang="de-DE" sz="1600" dirty="0" smtClean="0"/>
              <a:t>Unterschiede an Rand und in der Mitte des </a:t>
            </a:r>
            <a:r>
              <a:rPr lang="de-DE" sz="1600" dirty="0" err="1" smtClean="0"/>
              <a:t>Wavers</a:t>
            </a:r>
            <a:endParaRPr lang="de-DE" sz="1600" dirty="0" smtClean="0"/>
          </a:p>
          <a:p>
            <a:r>
              <a:rPr lang="de-DE" sz="1800" dirty="0" smtClean="0"/>
              <a:t>Hauptanwendung: Strippen</a:t>
            </a:r>
            <a:br>
              <a:rPr lang="de-DE" sz="1800" dirty="0" smtClean="0"/>
            </a:br>
            <a:r>
              <a:rPr lang="de-DE" sz="1800" dirty="0" smtClean="0"/>
              <a:t>von </a:t>
            </a:r>
            <a:r>
              <a:rPr lang="de-DE" sz="1800" dirty="0" err="1" smtClean="0"/>
              <a:t>Photoresist</a:t>
            </a:r>
            <a:r>
              <a:rPr lang="de-DE" sz="1800" dirty="0" smtClean="0"/>
              <a:t> und </a:t>
            </a:r>
            <a:r>
              <a:rPr lang="de-DE" sz="1800" dirty="0" err="1" smtClean="0"/>
              <a:t>Röntgenresist</a:t>
            </a:r>
            <a:r>
              <a:rPr lang="de-DE" sz="1800" dirty="0" smtClean="0"/>
              <a:t> in Sauerstoffplasma</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6" name="Picture 2" descr="Barrel Plasma Ätz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2921" y="1196752"/>
            <a:ext cx="4693131"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5076056" y="5301208"/>
            <a:ext cx="39157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600" dirty="0"/>
              <a:t>Rohrförmiger Reaktor für Boote </a:t>
            </a:r>
            <a:r>
              <a:rPr lang="de-DE" sz="1600" dirty="0" smtClean="0"/>
              <a:t/>
            </a:r>
            <a:br>
              <a:rPr lang="de-DE" sz="1600" dirty="0" smtClean="0"/>
            </a:br>
            <a:r>
              <a:rPr lang="de-DE" sz="1600" dirty="0" smtClean="0"/>
              <a:t>mit </a:t>
            </a:r>
            <a:r>
              <a:rPr lang="de-DE" sz="1600" dirty="0"/>
              <a:t>25-50 Substraten</a:t>
            </a:r>
          </a:p>
        </p:txBody>
      </p:sp>
    </p:spTree>
    <p:extLst>
      <p:ext uri="{BB962C8B-B14F-4D97-AF65-F5344CB8AC3E}">
        <p14:creationId xmlns:p14="http://schemas.microsoft.com/office/powerpoint/2010/main" val="3630413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Barrel Ätzen</a:t>
            </a:r>
            <a:endParaRPr lang="de-DE" dirty="0"/>
          </a:p>
        </p:txBody>
      </p:sp>
      <p:sp>
        <p:nvSpPr>
          <p:cNvPr id="3" name="Inhaltsplatzhalter 2"/>
          <p:cNvSpPr>
            <a:spLocks noGrp="1"/>
          </p:cNvSpPr>
          <p:nvPr>
            <p:ph idx="1"/>
          </p:nvPr>
        </p:nvSpPr>
        <p:spPr>
          <a:xfrm>
            <a:off x="392113" y="1198563"/>
            <a:ext cx="4251895" cy="4894262"/>
          </a:xfrm>
        </p:spPr>
        <p:txBody>
          <a:bodyPr/>
          <a:lstStyle/>
          <a:p>
            <a:pPr marL="0" indent="0">
              <a:buNone/>
            </a:pPr>
            <a:r>
              <a:rPr lang="de-DE" b="1" dirty="0"/>
              <a:t>Typische Anwendungen:</a:t>
            </a:r>
          </a:p>
          <a:p>
            <a:r>
              <a:rPr lang="de-DE" dirty="0"/>
              <a:t>isotropes </a:t>
            </a:r>
            <a:r>
              <a:rPr lang="de-DE" dirty="0" err="1"/>
              <a:t>Photoresist</a:t>
            </a:r>
            <a:r>
              <a:rPr lang="de-DE" dirty="0"/>
              <a:t> Strippen mit geringer </a:t>
            </a:r>
            <a:r>
              <a:rPr lang="de-DE" dirty="0" smtClean="0"/>
              <a:t>Schädigung</a:t>
            </a:r>
          </a:p>
          <a:p>
            <a:r>
              <a:rPr lang="de-DE" dirty="0" smtClean="0"/>
              <a:t>Strippen </a:t>
            </a:r>
            <a:r>
              <a:rPr lang="de-DE" dirty="0"/>
              <a:t>von stark vernetztem </a:t>
            </a:r>
            <a:r>
              <a:rPr lang="de-DE" dirty="0" err="1" smtClean="0"/>
              <a:t>Resist</a:t>
            </a:r>
            <a:endParaRPr lang="de-DE" dirty="0" smtClean="0"/>
          </a:p>
          <a:p>
            <a:r>
              <a:rPr lang="de-DE" dirty="0" smtClean="0"/>
              <a:t>isotrope </a:t>
            </a:r>
            <a:r>
              <a:rPr lang="de-DE" dirty="0" err="1"/>
              <a:t>SiN</a:t>
            </a:r>
            <a:r>
              <a:rPr lang="de-DE" dirty="0"/>
              <a:t> </a:t>
            </a:r>
            <a:r>
              <a:rPr lang="de-DE" dirty="0" smtClean="0"/>
              <a:t>Rückseitenätzung</a:t>
            </a:r>
          </a:p>
          <a:p>
            <a:r>
              <a:rPr lang="de-DE" dirty="0" smtClean="0"/>
              <a:t>Si </a:t>
            </a:r>
            <a:r>
              <a:rPr lang="de-DE" dirty="0"/>
              <a:t>Ätzen für Solarzellen (</a:t>
            </a:r>
            <a:r>
              <a:rPr lang="de-DE" dirty="0" smtClean="0"/>
              <a:t>Ränder)</a:t>
            </a:r>
          </a:p>
          <a:p>
            <a:r>
              <a:rPr lang="de-DE" dirty="0" smtClean="0"/>
              <a:t>Plasma </a:t>
            </a:r>
            <a:r>
              <a:rPr lang="de-DE" dirty="0"/>
              <a:t>Reinigung </a:t>
            </a:r>
          </a:p>
          <a:p>
            <a:endParaRPr lang="de-DE" dirty="0" smtClean="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
        <p:nvSpPr>
          <p:cNvPr id="7" name="Text Box 4"/>
          <p:cNvSpPr txBox="1">
            <a:spLocks noChangeArrowheads="1"/>
          </p:cNvSpPr>
          <p:nvPr/>
        </p:nvSpPr>
        <p:spPr bwMode="auto">
          <a:xfrm>
            <a:off x="5076056" y="5301208"/>
            <a:ext cx="39157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600" dirty="0"/>
              <a:t>Rohrförmiger </a:t>
            </a:r>
            <a:r>
              <a:rPr lang="de-DE" sz="1600" dirty="0" smtClean="0"/>
              <a:t>Reaktor für</a:t>
            </a:r>
            <a:br>
              <a:rPr lang="de-DE" sz="1600" dirty="0" smtClean="0"/>
            </a:br>
            <a:r>
              <a:rPr lang="de-DE" sz="1600" dirty="0"/>
              <a:t>50 x 6"/ 100 x 4" oder 50 x 8" / 100 x 6"</a:t>
            </a:r>
          </a:p>
        </p:txBody>
      </p:sp>
      <p:pic>
        <p:nvPicPr>
          <p:cNvPr id="44034" name="Picture 2" descr="PRS 900 mit offener Kam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916832"/>
            <a:ext cx="2987738" cy="260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537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Selektivität </a:t>
            </a:r>
            <a:r>
              <a:rPr lang="de-DE" sz="2800" dirty="0" smtClean="0">
                <a:latin typeface="Times New Roman"/>
                <a:cs typeface="Times New Roman"/>
              </a:rPr>
              <a:t>↔</a:t>
            </a:r>
            <a:r>
              <a:rPr lang="de-DE" dirty="0" smtClean="0">
                <a:latin typeface="Times New Roman"/>
                <a:cs typeface="Times New Roman"/>
              </a:rPr>
              <a:t> </a:t>
            </a:r>
            <a:r>
              <a:rPr lang="de-DE" dirty="0" smtClean="0"/>
              <a:t>Anisotropie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107522" name="Picture 2"/>
          <p:cNvPicPr>
            <a:picLocks noGrp="1" noChangeAspect="1" noChangeArrowheads="1"/>
          </p:cNvPicPr>
          <p:nvPr>
            <p:ph idx="1"/>
          </p:nvPr>
        </p:nvPicPr>
        <p:blipFill>
          <a:blip r:embed="rId2" cstate="print"/>
          <a:srcRect/>
          <a:stretch>
            <a:fillRect/>
          </a:stretch>
        </p:blipFill>
        <p:spPr bwMode="auto">
          <a:xfrm>
            <a:off x="611560" y="1124744"/>
            <a:ext cx="7577213" cy="4896544"/>
          </a:xfrm>
          <a:prstGeom prst="rect">
            <a:avLst/>
          </a:prstGeom>
          <a:noFill/>
          <a:ln w="9525">
            <a:noFill/>
            <a:miter lim="800000"/>
            <a:headEnd/>
            <a:tailEnd/>
          </a:ln>
        </p:spPr>
      </p:pic>
      <p:sp>
        <p:nvSpPr>
          <p:cNvPr id="3" name="Rechteck 2"/>
          <p:cNvSpPr/>
          <p:nvPr/>
        </p:nvSpPr>
        <p:spPr>
          <a:xfrm>
            <a:off x="2699792" y="1124744"/>
            <a:ext cx="1080120" cy="4968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320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2" descr="Plasma Ätz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288" y="973138"/>
            <a:ext cx="4267200"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5"/>
          <p:cNvSpPr txBox="1">
            <a:spLocks noChangeArrowheads="1"/>
          </p:cNvSpPr>
          <p:nvPr/>
        </p:nvSpPr>
        <p:spPr bwMode="auto">
          <a:xfrm>
            <a:off x="5704656" y="4794250"/>
            <a:ext cx="2971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Schema des Plasma-Ätzens </a:t>
            </a:r>
            <a:br>
              <a:rPr lang="de-DE" sz="1600"/>
            </a:br>
            <a:r>
              <a:rPr lang="de-DE" sz="1600"/>
              <a:t>im Parallel-Platten-Reaktor</a:t>
            </a:r>
          </a:p>
        </p:txBody>
      </p:sp>
      <p:sp>
        <p:nvSpPr>
          <p:cNvPr id="2" name="Titel 1"/>
          <p:cNvSpPr>
            <a:spLocks noGrp="1"/>
          </p:cNvSpPr>
          <p:nvPr>
            <p:ph type="title"/>
          </p:nvPr>
        </p:nvSpPr>
        <p:spPr/>
        <p:txBody>
          <a:bodyPr/>
          <a:lstStyle/>
          <a:p>
            <a:r>
              <a:rPr lang="de-DE" dirty="0"/>
              <a:t>Plasmaätzen</a:t>
            </a:r>
          </a:p>
        </p:txBody>
      </p:sp>
      <p:sp>
        <p:nvSpPr>
          <p:cNvPr id="3" name="Inhaltsplatzhalter 2"/>
          <p:cNvSpPr>
            <a:spLocks noGrp="1"/>
          </p:cNvSpPr>
          <p:nvPr>
            <p:ph idx="1"/>
          </p:nvPr>
        </p:nvSpPr>
        <p:spPr>
          <a:xfrm>
            <a:off x="392113" y="1198563"/>
            <a:ext cx="4305175" cy="4894262"/>
          </a:xfrm>
        </p:spPr>
        <p:txBody>
          <a:bodyPr/>
          <a:lstStyle/>
          <a:p>
            <a:r>
              <a:rPr lang="de-DE" dirty="0"/>
              <a:t>Aktivierung des </a:t>
            </a:r>
            <a:r>
              <a:rPr lang="de-DE" dirty="0" err="1"/>
              <a:t>Ätzgases</a:t>
            </a:r>
            <a:r>
              <a:rPr lang="de-DE" dirty="0"/>
              <a:t> </a:t>
            </a:r>
            <a:br>
              <a:rPr lang="de-DE" dirty="0"/>
            </a:br>
            <a:r>
              <a:rPr lang="de-DE" dirty="0"/>
              <a:t>im Plasma (13,56 MHz)</a:t>
            </a:r>
          </a:p>
          <a:p>
            <a:r>
              <a:rPr lang="de-DE" dirty="0"/>
              <a:t>Gegenelektrode ist kapazitiv gekoppelt und lädt sich negativ auf; Substrate sind auf Erdpotential!</a:t>
            </a:r>
          </a:p>
          <a:p>
            <a:r>
              <a:rPr lang="de-DE" dirty="0" smtClean="0"/>
              <a:t>Ätzabtrag </a:t>
            </a:r>
            <a:r>
              <a:rPr lang="de-DE" dirty="0"/>
              <a:t>durch chemische Reaktion mit den Plasmabestandteilen (Elektronen, Ionen, Radikale, </a:t>
            </a:r>
            <a:r>
              <a:rPr lang="de-DE" dirty="0" err="1"/>
              <a:t>Ätzgas</a:t>
            </a:r>
            <a:r>
              <a:rPr lang="de-DE" dirty="0"/>
              <a:t>), ergibt ähnliche Eigenschaften wie das nasschemische Ätzen</a:t>
            </a:r>
          </a:p>
          <a:p>
            <a:r>
              <a:rPr lang="de-DE" dirty="0" smtClean="0"/>
              <a:t>Isotrop, hohe </a:t>
            </a:r>
            <a:r>
              <a:rPr lang="de-DE" dirty="0"/>
              <a:t>Selektivität</a:t>
            </a:r>
          </a:p>
          <a:p>
            <a:r>
              <a:rPr lang="de-DE" dirty="0"/>
              <a:t>Hohe </a:t>
            </a:r>
            <a:r>
              <a:rPr lang="de-DE" dirty="0" err="1"/>
              <a:t>Ätzrate</a:t>
            </a:r>
            <a:endParaRPr lang="de-DE" dirty="0"/>
          </a:p>
          <a:p>
            <a:r>
              <a:rPr lang="de-DE" dirty="0"/>
              <a:t>Haupteinsatz: Ätzen geschlossener </a:t>
            </a:r>
            <a:br>
              <a:rPr lang="de-DE" dirty="0"/>
            </a:br>
            <a:r>
              <a:rPr lang="de-DE" dirty="0"/>
              <a:t>Schichten auf der </a:t>
            </a:r>
            <a:r>
              <a:rPr lang="de-DE" dirty="0" smtClean="0"/>
              <a:t>Substratrückseite</a:t>
            </a:r>
            <a:endParaRPr lang="de-DE" dirty="0"/>
          </a:p>
        </p:txBody>
      </p:sp>
      <p:sp>
        <p:nvSpPr>
          <p:cNvPr id="10"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3156059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Plasmaätzen (Downstream-Ätzer)</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34818" name="Picture 2" descr="Darstellung einer CDE-Ätzanlage"/>
          <p:cNvPicPr>
            <a:picLocks noChangeAspect="1" noChangeArrowheads="1"/>
          </p:cNvPicPr>
          <p:nvPr/>
        </p:nvPicPr>
        <p:blipFill>
          <a:blip r:embed="rId2" cstate="print"/>
          <a:srcRect/>
          <a:stretch>
            <a:fillRect/>
          </a:stretch>
        </p:blipFill>
        <p:spPr bwMode="auto">
          <a:xfrm>
            <a:off x="755576" y="1916832"/>
            <a:ext cx="7128792" cy="3977558"/>
          </a:xfrm>
          <a:prstGeom prst="rect">
            <a:avLst/>
          </a:prstGeom>
          <a:noFill/>
        </p:spPr>
      </p:pic>
      <p:sp>
        <p:nvSpPr>
          <p:cNvPr id="8"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33534209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 zum Plasmaätzen</a:t>
            </a:r>
            <a:endParaRPr lang="de-DE" dirty="0"/>
          </a:p>
        </p:txBody>
      </p:sp>
      <p:sp>
        <p:nvSpPr>
          <p:cNvPr id="3" name="Inhaltsplatzhalter 2"/>
          <p:cNvSpPr>
            <a:spLocks noGrp="1"/>
          </p:cNvSpPr>
          <p:nvPr>
            <p:ph idx="1"/>
          </p:nvPr>
        </p:nvSpPr>
        <p:spPr/>
        <p:txBody>
          <a:bodyPr/>
          <a:lstStyle/>
          <a:p>
            <a:r>
              <a:rPr lang="de-DE" dirty="0" smtClean="0"/>
              <a:t>Si-Ätzen mit CF</a:t>
            </a:r>
            <a:r>
              <a:rPr lang="de-DE" sz="1200" dirty="0" smtClean="0"/>
              <a:t>4  </a:t>
            </a:r>
            <a:r>
              <a:rPr lang="de-DE" dirty="0" smtClean="0"/>
              <a:t>(</a:t>
            </a:r>
            <a:r>
              <a:rPr lang="de-DE" dirty="0" err="1"/>
              <a:t>Tetrafluormethan</a:t>
            </a:r>
            <a:r>
              <a:rPr lang="de-DE" dirty="0" smtClean="0"/>
              <a:t>)</a:t>
            </a:r>
            <a:endParaRPr lang="de-DE" sz="1200" dirty="0" smtClean="0"/>
          </a:p>
          <a:p>
            <a:pPr lvl="1"/>
            <a:endParaRPr lang="de-DE" dirty="0" smtClean="0"/>
          </a:p>
          <a:p>
            <a:pPr lvl="1"/>
            <a:r>
              <a:rPr lang="de-DE" dirty="0" smtClean="0"/>
              <a:t>Erzeugen der ätzenden Komponente im Plasma</a:t>
            </a:r>
          </a:p>
          <a:p>
            <a:pPr lvl="1">
              <a:buNone/>
            </a:pPr>
            <a:r>
              <a:rPr lang="de-DE" dirty="0" smtClean="0"/>
              <a:t>	Fluorradikale: </a:t>
            </a:r>
          </a:p>
          <a:p>
            <a:pPr lvl="1"/>
            <a:endParaRPr lang="de-DE" dirty="0" smtClean="0"/>
          </a:p>
          <a:p>
            <a:pPr lvl="1"/>
            <a:endParaRPr lang="de-DE" dirty="0" smtClean="0"/>
          </a:p>
          <a:p>
            <a:pPr lvl="1"/>
            <a:r>
              <a:rPr lang="de-DE" dirty="0" smtClean="0"/>
              <a:t>Chemische Vorgänge</a:t>
            </a:r>
          </a:p>
          <a:p>
            <a:pPr lvl="2"/>
            <a:r>
              <a:rPr lang="de-DE" dirty="0" smtClean="0"/>
              <a:t>Fluorradikale greifen </a:t>
            </a:r>
            <a:r>
              <a:rPr lang="de-DE" dirty="0" err="1" smtClean="0"/>
              <a:t>Siliziumoberfläche</a:t>
            </a:r>
            <a:r>
              <a:rPr lang="de-DE" dirty="0" smtClean="0"/>
              <a:t> an (Aufbrechen der Si-Si Bindung)</a:t>
            </a:r>
          </a:p>
          <a:p>
            <a:pPr lvl="2"/>
            <a:endParaRPr lang="de-DE" dirty="0" smtClean="0"/>
          </a:p>
          <a:p>
            <a:pPr lvl="2"/>
            <a:r>
              <a:rPr lang="de-DE" dirty="0" smtClean="0"/>
              <a:t>Ätzprodukt: SiF</a:t>
            </a:r>
            <a:r>
              <a:rPr lang="de-DE" sz="1100" dirty="0" smtClean="0"/>
              <a:t>4</a:t>
            </a:r>
            <a:endParaRPr lang="de-DE" dirty="0" smtClean="0"/>
          </a:p>
          <a:p>
            <a:pPr lvl="2"/>
            <a:endParaRPr lang="de-DE" dirty="0" smtClean="0"/>
          </a:p>
          <a:p>
            <a:pPr lvl="1">
              <a:buNone/>
            </a:pPr>
            <a:endParaRPr lang="de-DE" dirty="0" smtClean="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graphicFrame>
        <p:nvGraphicFramePr>
          <p:cNvPr id="7" name="Objekt 6"/>
          <p:cNvGraphicFramePr>
            <a:graphicFrameLocks noChangeAspect="1"/>
          </p:cNvGraphicFramePr>
          <p:nvPr/>
        </p:nvGraphicFramePr>
        <p:xfrm>
          <a:off x="2555776" y="2564904"/>
          <a:ext cx="3369216" cy="504056"/>
        </p:xfrm>
        <a:graphic>
          <a:graphicData uri="http://schemas.openxmlformats.org/presentationml/2006/ole">
            <mc:AlternateContent xmlns:mc="http://schemas.openxmlformats.org/markup-compatibility/2006">
              <mc:Choice xmlns:v="urn:schemas-microsoft-com:vml" Requires="v">
                <p:oleObj spid="_x0000_s1028" name="Formel" r:id="rId3" imgW="1612800" imgH="241200" progId="Equation.3">
                  <p:embed/>
                </p:oleObj>
              </mc:Choice>
              <mc:Fallback>
                <p:oleObj name="Formel" r:id="rId3" imgW="16128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564904"/>
                        <a:ext cx="3369216"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16666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Inhaltsplatzhalter 2"/>
          <p:cNvSpPr>
            <a:spLocks noGrp="1"/>
          </p:cNvSpPr>
          <p:nvPr>
            <p:ph idx="1"/>
          </p:nvPr>
        </p:nvSpPr>
        <p:spPr/>
        <p:txBody>
          <a:bodyPr/>
          <a:lstStyle/>
          <a:p>
            <a:r>
              <a:rPr lang="de-DE" dirty="0">
                <a:cs typeface="Times New Roman" pitchFamily="18" charset="0"/>
              </a:rPr>
              <a:t>Ätzstoppverfahren</a:t>
            </a:r>
          </a:p>
          <a:p>
            <a:pPr lvl="1"/>
            <a:r>
              <a:rPr lang="de-DE" dirty="0"/>
              <a:t>Anisotroper </a:t>
            </a:r>
            <a:r>
              <a:rPr lang="de-DE" dirty="0" err="1"/>
              <a:t>Ätzstopp</a:t>
            </a:r>
            <a:endParaRPr lang="de-DE" dirty="0"/>
          </a:p>
          <a:p>
            <a:pPr lvl="1"/>
            <a:r>
              <a:rPr lang="de-DE" dirty="0" err="1"/>
              <a:t>Ätzstopp</a:t>
            </a:r>
            <a:r>
              <a:rPr lang="de-DE" dirty="0"/>
              <a:t> nach Zeit</a:t>
            </a:r>
          </a:p>
          <a:p>
            <a:pPr lvl="1"/>
            <a:r>
              <a:rPr lang="de-DE" dirty="0"/>
              <a:t>Selektiver </a:t>
            </a:r>
            <a:r>
              <a:rPr lang="de-DE" dirty="0" err="1"/>
              <a:t>Ätzstopp</a:t>
            </a:r>
            <a:r>
              <a:rPr lang="de-DE" dirty="0"/>
              <a:t> an </a:t>
            </a:r>
            <a:r>
              <a:rPr lang="de-DE" dirty="0" err="1"/>
              <a:t>Isolatorschicht</a:t>
            </a:r>
            <a:endParaRPr lang="de-DE" dirty="0"/>
          </a:p>
          <a:p>
            <a:pPr lvl="1"/>
            <a:r>
              <a:rPr lang="de-DE" dirty="0"/>
              <a:t>Selektiver </a:t>
            </a:r>
            <a:r>
              <a:rPr lang="de-DE" dirty="0" err="1"/>
              <a:t>Ätzstopp</a:t>
            </a:r>
            <a:r>
              <a:rPr lang="de-DE" dirty="0"/>
              <a:t> an hochdotierter p</a:t>
            </a:r>
            <a:r>
              <a:rPr lang="de-DE" baseline="30000" dirty="0"/>
              <a:t>++</a:t>
            </a:r>
            <a:r>
              <a:rPr lang="de-DE" dirty="0"/>
              <a:t> Schicht</a:t>
            </a:r>
          </a:p>
          <a:p>
            <a:pPr lvl="1"/>
            <a:r>
              <a:rPr lang="de-DE" dirty="0"/>
              <a:t>Elektrochemischer </a:t>
            </a:r>
            <a:r>
              <a:rPr lang="de-DE" dirty="0" err="1"/>
              <a:t>Ätzstopp</a:t>
            </a:r>
            <a:endParaRPr lang="de-DE" dirty="0"/>
          </a:p>
          <a:p>
            <a:pPr marL="476250" lvl="1" indent="0">
              <a:buNone/>
            </a:pPr>
            <a:endParaRPr lang="de-DE" dirty="0" smtClean="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3974950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Anwendung des Plasmaätzens</a:t>
            </a:r>
            <a:endParaRPr lang="de-DE" dirty="0"/>
          </a:p>
        </p:txBody>
      </p:sp>
      <p:sp>
        <p:nvSpPr>
          <p:cNvPr id="3" name="Inhaltsplatzhalter 2"/>
          <p:cNvSpPr>
            <a:spLocks noGrp="1"/>
          </p:cNvSpPr>
          <p:nvPr>
            <p:ph idx="1"/>
          </p:nvPr>
        </p:nvSpPr>
        <p:spPr>
          <a:xfrm>
            <a:off x="392113" y="1198563"/>
            <a:ext cx="4035871" cy="4894262"/>
          </a:xfrm>
        </p:spPr>
        <p:txBody>
          <a:bodyPr/>
          <a:lstStyle/>
          <a:p>
            <a:r>
              <a:rPr lang="de-DE" dirty="0" smtClean="0"/>
              <a:t>Prozess-Flow:</a:t>
            </a:r>
          </a:p>
          <a:p>
            <a:pPr lvl="1"/>
            <a:r>
              <a:rPr lang="de-DE" dirty="0" smtClean="0"/>
              <a:t>Abscheidung Al auf Si Wafer</a:t>
            </a:r>
          </a:p>
          <a:p>
            <a:pPr lvl="1"/>
            <a:r>
              <a:rPr lang="de-DE" dirty="0" smtClean="0"/>
              <a:t>Strukturierung von Al</a:t>
            </a:r>
          </a:p>
          <a:p>
            <a:pPr lvl="1"/>
            <a:r>
              <a:rPr lang="de-DE" dirty="0" smtClean="0"/>
              <a:t>Plasmaätzen Si mit SF</a:t>
            </a:r>
            <a:r>
              <a:rPr lang="de-DE" sz="1200" dirty="0" smtClean="0"/>
              <a:t>6</a:t>
            </a:r>
            <a:r>
              <a:rPr lang="de-DE" dirty="0" smtClean="0"/>
              <a:t> / O</a:t>
            </a:r>
            <a:r>
              <a:rPr lang="de-DE" sz="1200" dirty="0" smtClean="0"/>
              <a:t>2</a:t>
            </a:r>
          </a:p>
          <a:p>
            <a:pPr lvl="2"/>
            <a:r>
              <a:rPr lang="de-DE" dirty="0" smtClean="0"/>
              <a:t>Anisotropes Ätzen von Si</a:t>
            </a:r>
          </a:p>
          <a:p>
            <a:pPr lvl="2"/>
            <a:r>
              <a:rPr lang="de-DE" dirty="0" smtClean="0"/>
              <a:t>Al als Maskierung</a:t>
            </a:r>
          </a:p>
          <a:p>
            <a:pPr lvl="2"/>
            <a:endParaRPr lang="de-DE" dirty="0" smtClean="0"/>
          </a:p>
          <a:p>
            <a:r>
              <a:rPr lang="de-DE" dirty="0" smtClean="0"/>
              <a:t>Konsequenz:</a:t>
            </a:r>
          </a:p>
          <a:p>
            <a:pPr lvl="1"/>
            <a:r>
              <a:rPr lang="de-DE" dirty="0" smtClean="0"/>
              <a:t>Vollständige Unterätzung von schmalen Strukturen (Brücken, Stege)</a:t>
            </a:r>
          </a:p>
          <a:p>
            <a:pPr lvl="1"/>
            <a:r>
              <a:rPr lang="de-DE" dirty="0" smtClean="0"/>
              <a:t>Großflächige Strukturen werden nur teilweise unterätzt </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39938" name="Picture 2"/>
          <p:cNvPicPr>
            <a:picLocks noChangeAspect="1" noChangeArrowheads="1"/>
          </p:cNvPicPr>
          <p:nvPr/>
        </p:nvPicPr>
        <p:blipFill>
          <a:blip r:embed="rId2" cstate="print"/>
          <a:srcRect/>
          <a:stretch>
            <a:fillRect/>
          </a:stretch>
        </p:blipFill>
        <p:spPr bwMode="auto">
          <a:xfrm>
            <a:off x="5004048" y="1196752"/>
            <a:ext cx="3888432" cy="3821773"/>
          </a:xfrm>
          <a:prstGeom prst="rect">
            <a:avLst/>
          </a:prstGeom>
          <a:noFill/>
          <a:ln w="9525">
            <a:noFill/>
            <a:miter lim="800000"/>
            <a:headEnd/>
            <a:tailEnd/>
          </a:ln>
        </p:spPr>
      </p:pic>
      <p:sp>
        <p:nvSpPr>
          <p:cNvPr id="7" name="Text Box 4"/>
          <p:cNvSpPr txBox="1">
            <a:spLocks noChangeArrowheads="1"/>
          </p:cNvSpPr>
          <p:nvPr/>
        </p:nvSpPr>
        <p:spPr bwMode="auto">
          <a:xfrm>
            <a:off x="5076056" y="5013176"/>
            <a:ext cx="39157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600" dirty="0" smtClean="0"/>
              <a:t>Freistehende Strukturen aus Aluminium ohne Opferschichttechnologie </a:t>
            </a:r>
            <a:endParaRPr lang="de-DE" sz="1600" dirty="0"/>
          </a:p>
        </p:txBody>
      </p:sp>
      <p:sp>
        <p:nvSpPr>
          <p:cNvPr id="8" name="Text Box 4"/>
          <p:cNvSpPr txBox="1">
            <a:spLocks noChangeArrowheads="1"/>
          </p:cNvSpPr>
          <p:nvPr/>
        </p:nvSpPr>
        <p:spPr bwMode="auto">
          <a:xfrm>
            <a:off x="5768825" y="6063099"/>
            <a:ext cx="33396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C. Lindner et al., </a:t>
            </a:r>
            <a:r>
              <a:rPr lang="de-DE" sz="1000" dirty="0" err="1" smtClean="0"/>
              <a:t>Transducers</a:t>
            </a:r>
            <a:r>
              <a:rPr lang="de-DE" sz="1000" dirty="0" smtClean="0"/>
              <a:t> 1991, p. 524 </a:t>
            </a:r>
            <a:endParaRPr lang="de-DE" sz="1000" dirty="0"/>
          </a:p>
        </p:txBody>
      </p:sp>
    </p:spTree>
    <p:extLst>
      <p:ext uri="{BB962C8B-B14F-4D97-AF65-F5344CB8AC3E}">
        <p14:creationId xmlns:p14="http://schemas.microsoft.com/office/powerpoint/2010/main" val="1724086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Chemisch-physikalisches Trockenätzen</a:t>
            </a:r>
            <a:endParaRPr lang="de-DE" dirty="0"/>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1841821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Selektivität </a:t>
            </a:r>
            <a:r>
              <a:rPr lang="de-DE" sz="2800" dirty="0" smtClean="0">
                <a:latin typeface="Times New Roman"/>
                <a:cs typeface="Times New Roman"/>
              </a:rPr>
              <a:t>↔</a:t>
            </a:r>
            <a:r>
              <a:rPr lang="de-DE" dirty="0" smtClean="0">
                <a:latin typeface="Times New Roman"/>
                <a:cs typeface="Times New Roman"/>
              </a:rPr>
              <a:t> </a:t>
            </a:r>
            <a:r>
              <a:rPr lang="de-DE" dirty="0" smtClean="0"/>
              <a:t>Anisotropie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107522" name="Picture 2"/>
          <p:cNvPicPr>
            <a:picLocks noGrp="1" noChangeAspect="1" noChangeArrowheads="1"/>
          </p:cNvPicPr>
          <p:nvPr>
            <p:ph idx="1"/>
          </p:nvPr>
        </p:nvPicPr>
        <p:blipFill>
          <a:blip r:embed="rId2" cstate="print"/>
          <a:srcRect/>
          <a:stretch>
            <a:fillRect/>
          </a:stretch>
        </p:blipFill>
        <p:spPr bwMode="auto">
          <a:xfrm>
            <a:off x="611560" y="1124744"/>
            <a:ext cx="7577213" cy="4896544"/>
          </a:xfrm>
          <a:prstGeom prst="rect">
            <a:avLst/>
          </a:prstGeom>
          <a:noFill/>
          <a:ln w="9525">
            <a:noFill/>
            <a:miter lim="800000"/>
            <a:headEnd/>
            <a:tailEnd/>
          </a:ln>
        </p:spPr>
      </p:pic>
      <p:sp>
        <p:nvSpPr>
          <p:cNvPr id="3" name="Rechteck 2"/>
          <p:cNvSpPr/>
          <p:nvPr/>
        </p:nvSpPr>
        <p:spPr>
          <a:xfrm>
            <a:off x="3779912" y="1124744"/>
            <a:ext cx="1080120" cy="4968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428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Reaktives Ionenätzen (</a:t>
            </a:r>
            <a:r>
              <a:rPr lang="de-DE" dirty="0" err="1" smtClean="0"/>
              <a:t>Reactiv</a:t>
            </a:r>
            <a:r>
              <a:rPr lang="de-DE" dirty="0" smtClean="0"/>
              <a:t> Ion </a:t>
            </a:r>
            <a:r>
              <a:rPr lang="de-DE" dirty="0" err="1" smtClean="0"/>
              <a:t>Etching</a:t>
            </a:r>
            <a:r>
              <a:rPr lang="de-DE" dirty="0" smtClean="0"/>
              <a:t> RIE)</a:t>
            </a:r>
            <a:endParaRPr lang="de-DE" dirty="0"/>
          </a:p>
        </p:txBody>
      </p:sp>
      <p:sp>
        <p:nvSpPr>
          <p:cNvPr id="3" name="Inhaltsplatzhalter 2"/>
          <p:cNvSpPr>
            <a:spLocks noGrp="1"/>
          </p:cNvSpPr>
          <p:nvPr>
            <p:ph idx="1"/>
          </p:nvPr>
        </p:nvSpPr>
        <p:spPr>
          <a:xfrm>
            <a:off x="392113" y="1198563"/>
            <a:ext cx="4251895" cy="4894262"/>
          </a:xfrm>
        </p:spPr>
        <p:txBody>
          <a:bodyPr/>
          <a:lstStyle/>
          <a:p>
            <a:r>
              <a:rPr lang="de-DE" dirty="0" smtClean="0"/>
              <a:t>RIE ist Stand der Technik für </a:t>
            </a:r>
            <a:br>
              <a:rPr lang="de-DE" dirty="0" smtClean="0"/>
            </a:br>
            <a:r>
              <a:rPr lang="de-DE" dirty="0" smtClean="0"/>
              <a:t>das Ätzen feinster senkrechter Strukturen und für das anisotrope Trockenätzen von Silizium</a:t>
            </a:r>
          </a:p>
          <a:p>
            <a:pPr marL="0" indent="0">
              <a:buNone/>
            </a:pPr>
            <a:endParaRPr lang="de-DE" b="1" dirty="0" smtClean="0"/>
          </a:p>
          <a:p>
            <a:pPr marL="0" indent="0">
              <a:buNone/>
            </a:pPr>
            <a:r>
              <a:rPr lang="de-DE" b="1" dirty="0" smtClean="0"/>
              <a:t>Unterschiede zum Plasma-Ätzen:</a:t>
            </a:r>
          </a:p>
          <a:p>
            <a:r>
              <a:rPr lang="de-DE" dirty="0" smtClean="0"/>
              <a:t>Die Substrate sind kapazitiv an</a:t>
            </a:r>
            <a:br>
              <a:rPr lang="de-DE" dirty="0" smtClean="0"/>
            </a:br>
            <a:r>
              <a:rPr lang="de-DE" dirty="0" smtClean="0"/>
              <a:t>RF-Quelle gekoppelt und laden sich negativ auf: </a:t>
            </a:r>
          </a:p>
          <a:p>
            <a:pPr lvl="1"/>
            <a:r>
              <a:rPr lang="de-DE" dirty="0" smtClean="0"/>
              <a:t>Die Bias-Spannung sorgt für einen gerichteten Beschuss der Substrate mit den positiv geladenen Ionen</a:t>
            </a:r>
          </a:p>
          <a:p>
            <a:r>
              <a:rPr lang="de-DE" dirty="0" smtClean="0"/>
              <a:t>Gleichzeitiges </a:t>
            </a:r>
            <a:r>
              <a:rPr lang="de-DE" dirty="0" err="1" smtClean="0"/>
              <a:t>Sputter</a:t>
            </a:r>
            <a:r>
              <a:rPr lang="de-DE" dirty="0" smtClean="0"/>
              <a:t>-Ätzen und Chemisches Ätzen in einem Reaktor</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6" name="Picture 2" descr="Reaktives Ionen Ätz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5496" y="1484784"/>
            <a:ext cx="4191000"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64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Reaktives Ionenätzen (</a:t>
            </a:r>
            <a:r>
              <a:rPr lang="de-DE" dirty="0" err="1" smtClean="0"/>
              <a:t>Reactiv</a:t>
            </a:r>
            <a:r>
              <a:rPr lang="de-DE" dirty="0" smtClean="0"/>
              <a:t> Ion </a:t>
            </a:r>
            <a:r>
              <a:rPr lang="de-DE" dirty="0" err="1" smtClean="0"/>
              <a:t>Etching</a:t>
            </a:r>
            <a:r>
              <a:rPr lang="de-DE" dirty="0" smtClean="0"/>
              <a:t> RIE)</a:t>
            </a:r>
            <a:endParaRPr lang="de-DE" dirty="0"/>
          </a:p>
        </p:txBody>
      </p:sp>
      <p:sp>
        <p:nvSpPr>
          <p:cNvPr id="3" name="Inhaltsplatzhalter 2"/>
          <p:cNvSpPr>
            <a:spLocks noGrp="1"/>
          </p:cNvSpPr>
          <p:nvPr>
            <p:ph idx="1"/>
          </p:nvPr>
        </p:nvSpPr>
        <p:spPr>
          <a:xfrm>
            <a:off x="392113" y="1198563"/>
            <a:ext cx="8428359" cy="4894262"/>
          </a:xfrm>
        </p:spPr>
        <p:txBody>
          <a:bodyPr/>
          <a:lstStyle/>
          <a:p>
            <a:r>
              <a:rPr lang="de-DE" dirty="0" smtClean="0"/>
              <a:t>In der Gasentladung entstehen</a:t>
            </a:r>
          </a:p>
          <a:p>
            <a:pPr lvl="1"/>
            <a:r>
              <a:rPr lang="de-DE" dirty="0" smtClean="0"/>
              <a:t>Reaktive Gase</a:t>
            </a:r>
          </a:p>
          <a:p>
            <a:pPr lvl="1"/>
            <a:r>
              <a:rPr lang="de-DE" dirty="0" smtClean="0"/>
              <a:t>Reaktive Ionen</a:t>
            </a:r>
          </a:p>
          <a:p>
            <a:pPr lvl="1"/>
            <a:r>
              <a:rPr lang="de-DE" dirty="0" smtClean="0"/>
              <a:t>Inerte Ionen</a:t>
            </a:r>
          </a:p>
          <a:p>
            <a:r>
              <a:rPr lang="de-DE" dirty="0" smtClean="0"/>
              <a:t>Vorteile</a:t>
            </a:r>
          </a:p>
          <a:p>
            <a:pPr lvl="1"/>
            <a:r>
              <a:rPr lang="de-DE" dirty="0" smtClean="0"/>
              <a:t>Hohe Selektivität</a:t>
            </a:r>
          </a:p>
          <a:p>
            <a:pPr lvl="1"/>
            <a:r>
              <a:rPr lang="de-DE" dirty="0" smtClean="0"/>
              <a:t>Hohe Anisotropie</a:t>
            </a:r>
          </a:p>
          <a:p>
            <a:pPr lvl="1"/>
            <a:r>
              <a:rPr lang="de-DE" dirty="0" smtClean="0"/>
              <a:t>Hohe </a:t>
            </a:r>
            <a:r>
              <a:rPr lang="de-DE" dirty="0" err="1" smtClean="0"/>
              <a:t>Ätzrate</a:t>
            </a:r>
            <a:endParaRPr lang="de-DE" dirty="0" smtClean="0"/>
          </a:p>
          <a:p>
            <a:pPr lvl="2"/>
            <a:r>
              <a:rPr lang="de-DE" dirty="0" smtClean="0"/>
              <a:t>Anisotropie und </a:t>
            </a:r>
            <a:r>
              <a:rPr lang="de-DE" dirty="0" err="1" smtClean="0"/>
              <a:t>Ätzrate</a:t>
            </a:r>
            <a:r>
              <a:rPr lang="de-DE" dirty="0" smtClean="0"/>
              <a:t> sind durch “Prozess – Chemie“ und Prozessparameter (RF-Leistung, Druck, Plattenabstand, </a:t>
            </a:r>
            <a:r>
              <a:rPr lang="de-DE" dirty="0" err="1" smtClean="0"/>
              <a:t>Gasfluss</a:t>
            </a:r>
            <a:r>
              <a:rPr lang="de-DE" dirty="0" smtClean="0"/>
              <a:t>,... ) einstellbar</a:t>
            </a:r>
          </a:p>
          <a:p>
            <a:pPr lvl="1"/>
            <a:r>
              <a:rPr lang="de-DE" dirty="0" smtClean="0"/>
              <a:t>Senkrechte Wände</a:t>
            </a:r>
          </a:p>
          <a:p>
            <a:pPr lvl="1"/>
            <a:r>
              <a:rPr lang="de-DE" dirty="0"/>
              <a:t>Die Anisotropie wird durch eine </a:t>
            </a:r>
            <a:r>
              <a:rPr lang="de-DE" dirty="0" smtClean="0"/>
              <a:t>Seitenwandpassivierung </a:t>
            </a:r>
            <a:r>
              <a:rPr lang="de-DE" dirty="0"/>
              <a:t>erreicht</a:t>
            </a:r>
            <a:endParaRPr lang="de-DE" dirty="0" smtClean="0"/>
          </a:p>
          <a:p>
            <a:endParaRPr lang="de-DE" dirty="0" smtClean="0"/>
          </a:p>
          <a:p>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
        <p:nvSpPr>
          <p:cNvPr id="9" name="Abgerundetes Rechteck 8"/>
          <p:cNvSpPr/>
          <p:nvPr/>
        </p:nvSpPr>
        <p:spPr>
          <a:xfrm>
            <a:off x="755576" y="5301208"/>
            <a:ext cx="7920880" cy="50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rPr>
              <a:t>Reaktives Ionenätzen ist daher die am weitesten verbreitete Trockenätztechnik</a:t>
            </a:r>
            <a:endParaRPr lang="de-DE" sz="1600" b="1" dirty="0">
              <a:solidFill>
                <a:schemeClr val="tx1"/>
              </a:solidFill>
            </a:endParaRPr>
          </a:p>
        </p:txBody>
      </p:sp>
    </p:spTree>
    <p:extLst>
      <p:ext uri="{BB962C8B-B14F-4D97-AF65-F5344CB8AC3E}">
        <p14:creationId xmlns:p14="http://schemas.microsoft.com/office/powerpoint/2010/main" val="1221744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Effekte beim reaktiven Ionenätzen</a:t>
            </a:r>
            <a:endParaRPr lang="de-DE" dirty="0"/>
          </a:p>
        </p:txBody>
      </p:sp>
      <p:sp>
        <p:nvSpPr>
          <p:cNvPr id="3" name="Inhaltsplatzhalter 2"/>
          <p:cNvSpPr>
            <a:spLocks noGrp="1"/>
          </p:cNvSpPr>
          <p:nvPr>
            <p:ph idx="1"/>
          </p:nvPr>
        </p:nvSpPr>
        <p:spPr/>
        <p:txBody>
          <a:bodyPr/>
          <a:lstStyle/>
          <a:p>
            <a:r>
              <a:rPr lang="de-DE" dirty="0" smtClean="0"/>
              <a:t>Erhöhung der </a:t>
            </a:r>
            <a:r>
              <a:rPr lang="de-DE" dirty="0" err="1" smtClean="0"/>
              <a:t>Ätzrate</a:t>
            </a:r>
            <a:endParaRPr lang="de-DE" dirty="0" smtClean="0"/>
          </a:p>
          <a:p>
            <a:pPr lvl="1"/>
            <a:r>
              <a:rPr lang="de-DE" dirty="0" smtClean="0"/>
              <a:t>Schädigung der Oberfläche:</a:t>
            </a:r>
          </a:p>
          <a:p>
            <a:pPr lvl="2"/>
            <a:r>
              <a:rPr lang="de-DE" dirty="0" smtClean="0"/>
              <a:t>Ionen mit einer Energie &gt; 50 eV erzeugen Gitterfehler und brechen Oberfläche auf</a:t>
            </a:r>
          </a:p>
          <a:p>
            <a:pPr lvl="3"/>
            <a:r>
              <a:rPr lang="de-DE" dirty="0" smtClean="0"/>
              <a:t>Chemische Reaktion geht dadurch schneller</a:t>
            </a:r>
          </a:p>
          <a:p>
            <a:pPr lvl="3"/>
            <a:r>
              <a:rPr lang="de-DE" dirty="0" smtClean="0"/>
              <a:t>Gitterfehler reichen mehrere Atomlagen in die Tiefe</a:t>
            </a:r>
          </a:p>
          <a:p>
            <a:pPr lvl="2"/>
            <a:r>
              <a:rPr lang="de-DE" dirty="0" smtClean="0"/>
              <a:t>Ionen mit einer Energie &lt; 50 eV </a:t>
            </a:r>
            <a:r>
              <a:rPr lang="de-DE" dirty="0" err="1" smtClean="0"/>
              <a:t>sputtern</a:t>
            </a:r>
            <a:r>
              <a:rPr lang="de-DE" dirty="0" smtClean="0"/>
              <a:t> ätzhemmende Oberflächenbeläge ab</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78850" name="Picture 2"/>
          <p:cNvPicPr>
            <a:picLocks noChangeAspect="1" noChangeArrowheads="1"/>
          </p:cNvPicPr>
          <p:nvPr/>
        </p:nvPicPr>
        <p:blipFill>
          <a:blip r:embed="rId2" cstate="print"/>
          <a:srcRect/>
          <a:stretch>
            <a:fillRect/>
          </a:stretch>
        </p:blipFill>
        <p:spPr bwMode="auto">
          <a:xfrm>
            <a:off x="1979712" y="3340571"/>
            <a:ext cx="4324350" cy="2752725"/>
          </a:xfrm>
          <a:prstGeom prst="rect">
            <a:avLst/>
          </a:prstGeom>
          <a:noFill/>
          <a:ln w="9525">
            <a:noFill/>
            <a:miter lim="800000"/>
            <a:headEnd/>
            <a:tailEnd/>
          </a:ln>
        </p:spPr>
      </p:pic>
      <p:sp>
        <p:nvSpPr>
          <p:cNvPr id="7"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2770367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Effekte beim reaktiven Ionenätzen</a:t>
            </a:r>
            <a:endParaRPr lang="de-DE" dirty="0"/>
          </a:p>
        </p:txBody>
      </p:sp>
      <p:sp>
        <p:nvSpPr>
          <p:cNvPr id="3" name="Inhaltsplatzhalter 2"/>
          <p:cNvSpPr>
            <a:spLocks noGrp="1"/>
          </p:cNvSpPr>
          <p:nvPr>
            <p:ph idx="1"/>
          </p:nvPr>
        </p:nvSpPr>
        <p:spPr/>
        <p:txBody>
          <a:bodyPr/>
          <a:lstStyle/>
          <a:p>
            <a:r>
              <a:rPr lang="de-DE" dirty="0" smtClean="0"/>
              <a:t>Seitenwandpassivierung</a:t>
            </a:r>
          </a:p>
          <a:p>
            <a:pPr lvl="1"/>
            <a:r>
              <a:rPr lang="de-DE" dirty="0" smtClean="0"/>
              <a:t>Bildung von Polymeren aus den </a:t>
            </a:r>
            <a:r>
              <a:rPr lang="de-DE" dirty="0" err="1" smtClean="0"/>
              <a:t>Ätzgasen</a:t>
            </a:r>
            <a:r>
              <a:rPr lang="de-DE" dirty="0" smtClean="0"/>
              <a:t> mittels Plasmapolymerisation</a:t>
            </a:r>
          </a:p>
          <a:p>
            <a:pPr lvl="1"/>
            <a:r>
              <a:rPr lang="de-DE" dirty="0" smtClean="0"/>
              <a:t>Polymere werden chemisch nicht angegriffen, sie werden jedoch von den Ionen physikalisch </a:t>
            </a:r>
            <a:r>
              <a:rPr lang="de-DE" dirty="0" err="1" smtClean="0"/>
              <a:t>abgesputtert</a:t>
            </a:r>
            <a:endParaRPr lang="de-DE" dirty="0" smtClean="0"/>
          </a:p>
          <a:p>
            <a:pPr lvl="1"/>
            <a:r>
              <a:rPr lang="de-DE" dirty="0" err="1" smtClean="0"/>
              <a:t>Polymerablagerung</a:t>
            </a:r>
            <a:r>
              <a:rPr lang="de-DE" dirty="0" smtClean="0"/>
              <a:t> am Boden werden durch </a:t>
            </a:r>
            <a:r>
              <a:rPr lang="de-DE" dirty="0" err="1" smtClean="0"/>
              <a:t>Sputterprozesse</a:t>
            </a:r>
            <a:r>
              <a:rPr lang="de-DE" dirty="0" smtClean="0"/>
              <a:t> entfernt</a:t>
            </a:r>
          </a:p>
          <a:p>
            <a:pPr lvl="1"/>
            <a:r>
              <a:rPr lang="de-DE" dirty="0" smtClean="0"/>
              <a:t>Ablagerung an der Seitenwand bleiben, da kein Ionenbeschuss</a:t>
            </a:r>
          </a:p>
          <a:p>
            <a:pPr lvl="2"/>
            <a:r>
              <a:rPr lang="de-DE" dirty="0" smtClean="0"/>
              <a:t>Polymere verhindern weitere chemische Reaktion</a:t>
            </a:r>
          </a:p>
          <a:p>
            <a:pPr lvl="2"/>
            <a:r>
              <a:rPr lang="de-DE" dirty="0" smtClean="0"/>
              <a:t>Seitenwand ist passiviert und wird nicht mehr weiter geätzt</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
        <p:nvSpPr>
          <p:cNvPr id="7" name="Text Box 4"/>
          <p:cNvSpPr txBox="1">
            <a:spLocks noChangeArrowheads="1"/>
          </p:cNvSpPr>
          <p:nvPr/>
        </p:nvSpPr>
        <p:spPr bwMode="auto">
          <a:xfrm>
            <a:off x="7415808" y="6135107"/>
            <a:ext cx="16926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pic>
        <p:nvPicPr>
          <p:cNvPr id="79874" name="Picture 2"/>
          <p:cNvPicPr>
            <a:picLocks noChangeAspect="1" noChangeArrowheads="1"/>
          </p:cNvPicPr>
          <p:nvPr/>
        </p:nvPicPr>
        <p:blipFill>
          <a:blip r:embed="rId2" cstate="print"/>
          <a:srcRect/>
          <a:stretch>
            <a:fillRect/>
          </a:stretch>
        </p:blipFill>
        <p:spPr bwMode="auto">
          <a:xfrm>
            <a:off x="4384154" y="3789040"/>
            <a:ext cx="3644230" cy="2280860"/>
          </a:xfrm>
          <a:prstGeom prst="rect">
            <a:avLst/>
          </a:prstGeom>
          <a:noFill/>
          <a:ln w="9525">
            <a:noFill/>
            <a:miter lim="800000"/>
            <a:headEnd/>
            <a:tailEnd/>
          </a:ln>
        </p:spPr>
      </p:pic>
      <p:pic>
        <p:nvPicPr>
          <p:cNvPr id="79875" name="Picture 3"/>
          <p:cNvPicPr>
            <a:picLocks noChangeAspect="1" noChangeArrowheads="1"/>
          </p:cNvPicPr>
          <p:nvPr/>
        </p:nvPicPr>
        <p:blipFill>
          <a:blip r:embed="rId3" cstate="print"/>
          <a:srcRect/>
          <a:stretch>
            <a:fillRect/>
          </a:stretch>
        </p:blipFill>
        <p:spPr bwMode="auto">
          <a:xfrm>
            <a:off x="539552" y="3717032"/>
            <a:ext cx="3162300" cy="2609850"/>
          </a:xfrm>
          <a:prstGeom prst="rect">
            <a:avLst/>
          </a:prstGeom>
          <a:noFill/>
          <a:ln w="9525">
            <a:noFill/>
            <a:miter lim="800000"/>
            <a:headEnd/>
            <a:tailEnd/>
          </a:ln>
        </p:spPr>
      </p:pic>
    </p:spTree>
    <p:extLst>
      <p:ext uri="{BB962C8B-B14F-4D97-AF65-F5344CB8AC3E}">
        <p14:creationId xmlns:p14="http://schemas.microsoft.com/office/powerpoint/2010/main" val="3021710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Anisotropie bei RIE durch Seitenwandpassivierung</a:t>
            </a:r>
            <a:endParaRPr lang="de-DE" dirty="0"/>
          </a:p>
        </p:txBody>
      </p:sp>
      <p:sp>
        <p:nvSpPr>
          <p:cNvPr id="3" name="Inhaltsplatzhalter 2"/>
          <p:cNvSpPr>
            <a:spLocks noGrp="1"/>
          </p:cNvSpPr>
          <p:nvPr>
            <p:ph idx="1"/>
          </p:nvPr>
        </p:nvSpPr>
        <p:spPr>
          <a:xfrm>
            <a:off x="392113" y="1198563"/>
            <a:ext cx="3819847" cy="4894262"/>
          </a:xfrm>
        </p:spPr>
        <p:txBody>
          <a:bodyPr/>
          <a:lstStyle/>
          <a:p>
            <a:r>
              <a:rPr lang="de-DE" dirty="0"/>
              <a:t>Bildung einer </a:t>
            </a:r>
            <a:r>
              <a:rPr lang="de-DE" dirty="0" smtClean="0"/>
              <a:t>Polymer-Passivierungsschicht </a:t>
            </a:r>
            <a:r>
              <a:rPr lang="de-DE" dirty="0"/>
              <a:t>durch Betrieb als PECVD- </a:t>
            </a:r>
            <a:r>
              <a:rPr lang="de-DE" dirty="0" smtClean="0"/>
              <a:t>Reaktor</a:t>
            </a:r>
            <a:endParaRPr lang="de-DE" dirty="0"/>
          </a:p>
          <a:p>
            <a:r>
              <a:rPr lang="de-DE" dirty="0"/>
              <a:t>Wechsel zwischen </a:t>
            </a:r>
            <a:r>
              <a:rPr lang="de-DE" dirty="0" err="1"/>
              <a:t>Ätzprozeß</a:t>
            </a:r>
            <a:r>
              <a:rPr lang="de-DE" dirty="0"/>
              <a:t> und </a:t>
            </a:r>
            <a:r>
              <a:rPr lang="de-DE" dirty="0" smtClean="0"/>
              <a:t>Polymerabscheidung</a:t>
            </a:r>
          </a:p>
          <a:p>
            <a:r>
              <a:rPr lang="de-DE" dirty="0" smtClean="0"/>
              <a:t>Abtrag </a:t>
            </a:r>
            <a:r>
              <a:rPr lang="de-DE" dirty="0"/>
              <a:t>der Polymerschicht durch </a:t>
            </a:r>
            <a:r>
              <a:rPr lang="de-DE" dirty="0" err="1" smtClean="0"/>
              <a:t>Sputtern</a:t>
            </a:r>
            <a:r>
              <a:rPr lang="de-DE" dirty="0" smtClean="0"/>
              <a:t> </a:t>
            </a:r>
            <a:r>
              <a:rPr lang="de-DE" dirty="0"/>
              <a:t>bevorzugt am </a:t>
            </a:r>
            <a:r>
              <a:rPr lang="de-DE" dirty="0" smtClean="0"/>
              <a:t>Trench-Boden</a:t>
            </a:r>
            <a:endParaRPr lang="de-DE" dirty="0"/>
          </a:p>
          <a:p>
            <a:r>
              <a:rPr lang="de-DE" dirty="0" smtClean="0"/>
              <a:t>Verarmung </a:t>
            </a:r>
            <a:r>
              <a:rPr lang="de-DE" dirty="0"/>
              <a:t>des Plasmas in den </a:t>
            </a:r>
            <a:r>
              <a:rPr lang="de-DE" dirty="0" smtClean="0"/>
              <a:t>schmäleren </a:t>
            </a:r>
            <a:r>
              <a:rPr lang="de-DE" dirty="0"/>
              <a:t>Gräben (</a:t>
            </a:r>
            <a:r>
              <a:rPr lang="de-DE" dirty="0" err="1"/>
              <a:t>Loading</a:t>
            </a:r>
            <a:r>
              <a:rPr lang="de-DE" dirty="0"/>
              <a:t> Effekt</a:t>
            </a:r>
            <a:r>
              <a:rPr lang="de-DE" dirty="0" smtClean="0"/>
              <a:t>)</a:t>
            </a:r>
            <a:endParaRPr lang="de-DE" dirty="0"/>
          </a:p>
          <a:p>
            <a:r>
              <a:rPr lang="de-DE" dirty="0" smtClean="0"/>
              <a:t>Design </a:t>
            </a:r>
            <a:r>
              <a:rPr lang="de-DE" dirty="0"/>
              <a:t>mit möglichst gleichen  </a:t>
            </a:r>
            <a:br>
              <a:rPr lang="de-DE" dirty="0"/>
            </a:br>
            <a:r>
              <a:rPr lang="de-DE" dirty="0" err="1" smtClean="0"/>
              <a:t>Trenchbreiten</a:t>
            </a:r>
            <a:r>
              <a:rPr lang="de-DE" dirty="0" smtClean="0"/>
              <a:t> anstreben</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81922" name="Picture 2"/>
          <p:cNvPicPr>
            <a:picLocks noChangeAspect="1" noChangeArrowheads="1"/>
          </p:cNvPicPr>
          <p:nvPr/>
        </p:nvPicPr>
        <p:blipFill>
          <a:blip r:embed="rId2" cstate="print"/>
          <a:srcRect/>
          <a:stretch>
            <a:fillRect/>
          </a:stretch>
        </p:blipFill>
        <p:spPr bwMode="auto">
          <a:xfrm>
            <a:off x="4254946" y="3808437"/>
            <a:ext cx="4781550" cy="242887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lum bright="20000" contrast="26000"/>
            <a:extLst>
              <a:ext uri="{28A0092B-C50C-407E-A947-70E740481C1C}">
                <a14:useLocalDpi xmlns:a14="http://schemas.microsoft.com/office/drawing/2010/main" val="0"/>
              </a:ext>
            </a:extLst>
          </a:blip>
          <a:srcRect t="19247"/>
          <a:stretch>
            <a:fillRect/>
          </a:stretch>
        </p:blipFill>
        <p:spPr bwMode="auto">
          <a:xfrm>
            <a:off x="4231333" y="908720"/>
            <a:ext cx="47625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1976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Anwendung des reaktiven Ionenätzens</a:t>
            </a:r>
            <a:endParaRPr lang="de-DE" dirty="0"/>
          </a:p>
        </p:txBody>
      </p:sp>
      <p:sp>
        <p:nvSpPr>
          <p:cNvPr id="3" name="Inhaltsplatzhalter 2"/>
          <p:cNvSpPr>
            <a:spLocks noGrp="1"/>
          </p:cNvSpPr>
          <p:nvPr>
            <p:ph idx="1"/>
          </p:nvPr>
        </p:nvSpPr>
        <p:spPr/>
        <p:txBody>
          <a:bodyPr/>
          <a:lstStyle/>
          <a:p>
            <a:r>
              <a:rPr lang="de-DE" dirty="0" smtClean="0"/>
              <a:t>RIE-Ätzen wurde für die VLSI-Technologie entwickelt</a:t>
            </a:r>
          </a:p>
          <a:p>
            <a:r>
              <a:rPr lang="de-DE" dirty="0" smtClean="0"/>
              <a:t>Beispiel: Tiefe Gräben im CMOS-Prozess</a:t>
            </a:r>
          </a:p>
          <a:p>
            <a:pPr lvl="1"/>
            <a:r>
              <a:rPr lang="de-DE" dirty="0" smtClean="0"/>
              <a:t>Tiefe Gräben (</a:t>
            </a:r>
            <a:r>
              <a:rPr lang="de-DE" dirty="0" err="1" smtClean="0"/>
              <a:t>trenches</a:t>
            </a:r>
            <a:r>
              <a:rPr lang="de-DE" dirty="0" smtClean="0"/>
              <a:t>) erlauben hohe Kapazitäten von integrierten Kondensatoren bei geringem Flächenbedarf</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83971" name="Picture 3"/>
          <p:cNvPicPr>
            <a:picLocks noChangeAspect="1" noChangeArrowheads="1"/>
          </p:cNvPicPr>
          <p:nvPr/>
        </p:nvPicPr>
        <p:blipFill>
          <a:blip r:embed="rId2" cstate="print"/>
          <a:srcRect/>
          <a:stretch>
            <a:fillRect/>
          </a:stretch>
        </p:blipFill>
        <p:spPr bwMode="auto">
          <a:xfrm>
            <a:off x="4401582" y="3125366"/>
            <a:ext cx="3717784" cy="2720330"/>
          </a:xfrm>
          <a:prstGeom prst="rect">
            <a:avLst/>
          </a:prstGeom>
          <a:noFill/>
          <a:ln w="9525">
            <a:noFill/>
            <a:miter lim="800000"/>
            <a:headEnd/>
            <a:tailEnd/>
          </a:ln>
        </p:spPr>
      </p:pic>
      <p:pic>
        <p:nvPicPr>
          <p:cNvPr id="83972" name="Picture 4"/>
          <p:cNvPicPr>
            <a:picLocks noChangeAspect="1" noChangeArrowheads="1"/>
          </p:cNvPicPr>
          <p:nvPr/>
        </p:nvPicPr>
        <p:blipFill>
          <a:blip r:embed="rId3" cstate="print"/>
          <a:srcRect/>
          <a:stretch>
            <a:fillRect/>
          </a:stretch>
        </p:blipFill>
        <p:spPr bwMode="auto">
          <a:xfrm>
            <a:off x="467544" y="2852936"/>
            <a:ext cx="3816424" cy="2992760"/>
          </a:xfrm>
          <a:prstGeom prst="rect">
            <a:avLst/>
          </a:prstGeom>
          <a:noFill/>
          <a:ln w="9525">
            <a:noFill/>
            <a:miter lim="800000"/>
            <a:headEnd/>
            <a:tailEnd/>
          </a:ln>
        </p:spPr>
      </p:pic>
      <p:sp>
        <p:nvSpPr>
          <p:cNvPr id="10"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720538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Anwendung des reaktiven Ionenätzens</a:t>
            </a:r>
            <a:endParaRPr lang="de-DE" dirty="0"/>
          </a:p>
        </p:txBody>
      </p:sp>
      <p:sp>
        <p:nvSpPr>
          <p:cNvPr id="3" name="Inhaltsplatzhalter 2"/>
          <p:cNvSpPr>
            <a:spLocks noGrp="1"/>
          </p:cNvSpPr>
          <p:nvPr>
            <p:ph idx="1"/>
          </p:nvPr>
        </p:nvSpPr>
        <p:spPr/>
        <p:txBody>
          <a:bodyPr/>
          <a:lstStyle/>
          <a:p>
            <a:r>
              <a:rPr lang="de-DE" dirty="0" smtClean="0"/>
              <a:t>Freistehende Poly-Siliziumstrukturen in der Oberflächenmikromechanik</a:t>
            </a:r>
          </a:p>
          <a:p>
            <a:r>
              <a:rPr lang="de-DE" dirty="0" smtClean="0"/>
              <a:t>Vorteile:</a:t>
            </a:r>
          </a:p>
          <a:p>
            <a:pPr lvl="1"/>
            <a:r>
              <a:rPr lang="de-DE" dirty="0" smtClean="0"/>
              <a:t>Präzises Ätzen und senkrechte Wände ermöglichen kleine Abstände zwischen den Elektroden</a:t>
            </a:r>
          </a:p>
          <a:p>
            <a:pPr lvl="1">
              <a:buNone/>
            </a:pPr>
            <a:r>
              <a:rPr lang="de-DE" sz="2400" dirty="0" smtClean="0">
                <a:latin typeface="Times New Roman"/>
                <a:cs typeface="Times New Roman"/>
              </a:rPr>
              <a:t>→</a:t>
            </a:r>
            <a:r>
              <a:rPr lang="de-DE" dirty="0" smtClean="0"/>
              <a:t>	 stärkere elektrostatische Kräfte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
        <p:nvSpPr>
          <p:cNvPr id="9" name="Text Box 4"/>
          <p:cNvSpPr txBox="1">
            <a:spLocks noChangeArrowheads="1"/>
          </p:cNvSpPr>
          <p:nvPr/>
        </p:nvSpPr>
        <p:spPr bwMode="auto">
          <a:xfrm>
            <a:off x="7308304" y="6093296"/>
            <a:ext cx="17281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pic>
        <p:nvPicPr>
          <p:cNvPr id="84995" name="Picture 3"/>
          <p:cNvPicPr>
            <a:picLocks noChangeAspect="1" noChangeArrowheads="1"/>
          </p:cNvPicPr>
          <p:nvPr/>
        </p:nvPicPr>
        <p:blipFill>
          <a:blip r:embed="rId2" cstate="print"/>
          <a:srcRect/>
          <a:stretch>
            <a:fillRect/>
          </a:stretch>
        </p:blipFill>
        <p:spPr bwMode="auto">
          <a:xfrm>
            <a:off x="2267744" y="3048054"/>
            <a:ext cx="3960440" cy="3117250"/>
          </a:xfrm>
          <a:prstGeom prst="rect">
            <a:avLst/>
          </a:prstGeom>
          <a:noFill/>
          <a:ln w="9525">
            <a:noFill/>
            <a:miter lim="800000"/>
            <a:headEnd/>
            <a:tailEnd/>
          </a:ln>
        </p:spPr>
      </p:pic>
    </p:spTree>
    <p:extLst>
      <p:ext uri="{BB962C8B-B14F-4D97-AF65-F5344CB8AC3E}">
        <p14:creationId xmlns:p14="http://schemas.microsoft.com/office/powerpoint/2010/main" val="729066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Ätzprozesse und Ätztechnik</a:t>
            </a:r>
            <a:endParaRPr lang="de-DE" dirty="0"/>
          </a:p>
        </p:txBody>
      </p:sp>
      <p:sp>
        <p:nvSpPr>
          <p:cNvPr id="3" name="Textplatzhalter 2"/>
          <p:cNvSpPr>
            <a:spLocks noGrp="1"/>
          </p:cNvSpPr>
          <p:nvPr>
            <p:ph type="body" idx="1"/>
          </p:nvPr>
        </p:nvSpPr>
        <p:spPr/>
        <p:txBody>
          <a:bodyPr/>
          <a:lstStyle/>
          <a:p>
            <a:endParaRPr lang="de-DE"/>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3689325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Selektivität </a:t>
            </a:r>
            <a:r>
              <a:rPr lang="de-DE" sz="2800" dirty="0" smtClean="0">
                <a:latin typeface="Times New Roman"/>
                <a:cs typeface="Times New Roman"/>
              </a:rPr>
              <a:t>↔</a:t>
            </a:r>
            <a:r>
              <a:rPr lang="de-DE" dirty="0" smtClean="0">
                <a:latin typeface="Times New Roman"/>
                <a:cs typeface="Times New Roman"/>
              </a:rPr>
              <a:t> </a:t>
            </a:r>
            <a:r>
              <a:rPr lang="de-DE" dirty="0" smtClean="0"/>
              <a:t>Anisotropie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107522" name="Picture 2"/>
          <p:cNvPicPr>
            <a:picLocks noGrp="1" noChangeAspect="1" noChangeArrowheads="1"/>
          </p:cNvPicPr>
          <p:nvPr>
            <p:ph idx="1"/>
          </p:nvPr>
        </p:nvPicPr>
        <p:blipFill>
          <a:blip r:embed="rId2" cstate="print"/>
          <a:srcRect/>
          <a:stretch>
            <a:fillRect/>
          </a:stretch>
        </p:blipFill>
        <p:spPr bwMode="auto">
          <a:xfrm>
            <a:off x="611560" y="1124744"/>
            <a:ext cx="7577213" cy="4896544"/>
          </a:xfrm>
          <a:prstGeom prst="rect">
            <a:avLst/>
          </a:prstGeom>
          <a:noFill/>
          <a:ln w="9525">
            <a:noFill/>
            <a:miter lim="800000"/>
            <a:headEnd/>
            <a:tailEnd/>
          </a:ln>
        </p:spPr>
      </p:pic>
      <p:sp>
        <p:nvSpPr>
          <p:cNvPr id="3" name="Rechteck 2"/>
          <p:cNvSpPr/>
          <p:nvPr/>
        </p:nvSpPr>
        <p:spPr>
          <a:xfrm>
            <a:off x="4932040" y="1124744"/>
            <a:ext cx="1080120" cy="4968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1798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Reaktives Ionenstrahlätzen (RIBE)</a:t>
            </a:r>
            <a:endParaRPr lang="de-DE" dirty="0"/>
          </a:p>
        </p:txBody>
      </p:sp>
      <p:sp>
        <p:nvSpPr>
          <p:cNvPr id="3" name="Inhaltsplatzhalter 2"/>
          <p:cNvSpPr>
            <a:spLocks noGrp="1"/>
          </p:cNvSpPr>
          <p:nvPr>
            <p:ph idx="1"/>
          </p:nvPr>
        </p:nvSpPr>
        <p:spPr/>
        <p:txBody>
          <a:bodyPr/>
          <a:lstStyle/>
          <a:p>
            <a:r>
              <a:rPr lang="de-DE" dirty="0" smtClean="0"/>
              <a:t>Gleiche Anordnung wie beim Ionenstrahlätzen</a:t>
            </a:r>
          </a:p>
          <a:p>
            <a:r>
              <a:rPr lang="de-DE" dirty="0" smtClean="0"/>
              <a:t>Ionenquelle wird mit reaktivem Gas betrieben</a:t>
            </a:r>
          </a:p>
          <a:p>
            <a:r>
              <a:rPr lang="de-DE" dirty="0" smtClean="0"/>
              <a:t>Betrieb im Hockvakuum</a:t>
            </a:r>
          </a:p>
          <a:p>
            <a:r>
              <a:rPr lang="de-DE" dirty="0" smtClean="0"/>
              <a:t>Beschuss mit reaktiven Ionen</a:t>
            </a:r>
          </a:p>
          <a:p>
            <a:r>
              <a:rPr lang="de-DE" dirty="0" err="1" smtClean="0"/>
              <a:t>Isoptrop</a:t>
            </a:r>
            <a:r>
              <a:rPr lang="de-DE" dirty="0" smtClean="0"/>
              <a:t> bis anisotrop</a:t>
            </a:r>
          </a:p>
          <a:p>
            <a:r>
              <a:rPr lang="de-DE" dirty="0" smtClean="0"/>
              <a:t>Selektivität mittel</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5257" y="2708920"/>
            <a:ext cx="5547223" cy="32403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50079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Physikalisches Trockenätzen</a:t>
            </a:r>
            <a:endParaRPr lang="de-DE" dirty="0"/>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3677687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Selektivität </a:t>
            </a:r>
            <a:r>
              <a:rPr lang="de-DE" sz="2800" dirty="0" smtClean="0">
                <a:latin typeface="Times New Roman"/>
                <a:cs typeface="Times New Roman"/>
              </a:rPr>
              <a:t>↔</a:t>
            </a:r>
            <a:r>
              <a:rPr lang="de-DE" dirty="0" smtClean="0">
                <a:latin typeface="Times New Roman"/>
                <a:cs typeface="Times New Roman"/>
              </a:rPr>
              <a:t> </a:t>
            </a:r>
            <a:r>
              <a:rPr lang="de-DE" dirty="0" smtClean="0"/>
              <a:t>Anisotropie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107522" name="Picture 2"/>
          <p:cNvPicPr>
            <a:picLocks noGrp="1" noChangeAspect="1" noChangeArrowheads="1"/>
          </p:cNvPicPr>
          <p:nvPr>
            <p:ph idx="1"/>
          </p:nvPr>
        </p:nvPicPr>
        <p:blipFill>
          <a:blip r:embed="rId2" cstate="print"/>
          <a:srcRect/>
          <a:stretch>
            <a:fillRect/>
          </a:stretch>
        </p:blipFill>
        <p:spPr bwMode="auto">
          <a:xfrm>
            <a:off x="611560" y="1124744"/>
            <a:ext cx="7577213" cy="4896544"/>
          </a:xfrm>
          <a:prstGeom prst="rect">
            <a:avLst/>
          </a:prstGeom>
          <a:noFill/>
          <a:ln w="9525">
            <a:noFill/>
            <a:miter lim="800000"/>
            <a:headEnd/>
            <a:tailEnd/>
          </a:ln>
        </p:spPr>
      </p:pic>
      <p:sp>
        <p:nvSpPr>
          <p:cNvPr id="3" name="Rechteck 2"/>
          <p:cNvSpPr/>
          <p:nvPr/>
        </p:nvSpPr>
        <p:spPr>
          <a:xfrm>
            <a:off x="6012160" y="1124744"/>
            <a:ext cx="1080120" cy="4968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1184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Sputterätzen</a:t>
            </a:r>
            <a:endParaRPr lang="de-DE" dirty="0"/>
          </a:p>
        </p:txBody>
      </p:sp>
      <p:sp>
        <p:nvSpPr>
          <p:cNvPr id="3" name="Inhaltsplatzhalter 2"/>
          <p:cNvSpPr>
            <a:spLocks noGrp="1"/>
          </p:cNvSpPr>
          <p:nvPr>
            <p:ph idx="1"/>
          </p:nvPr>
        </p:nvSpPr>
        <p:spPr/>
        <p:txBody>
          <a:bodyPr/>
          <a:lstStyle/>
          <a:p>
            <a:r>
              <a:rPr lang="de-DE" dirty="0" smtClean="0"/>
              <a:t>Physikalisches Ätzen mit inerten Ionen</a:t>
            </a:r>
          </a:p>
          <a:p>
            <a:pPr lvl="1"/>
            <a:r>
              <a:rPr lang="de-DE" dirty="0" smtClean="0"/>
              <a:t>meist Ar</a:t>
            </a:r>
            <a:r>
              <a:rPr lang="de-DE" baseline="30000" dirty="0" smtClean="0"/>
              <a:t>+ </a:t>
            </a:r>
            <a:r>
              <a:rPr lang="de-DE" dirty="0" smtClean="0"/>
              <a:t> bei 0,1 bis 1 </a:t>
            </a:r>
            <a:r>
              <a:rPr lang="de-DE" dirty="0" err="1" smtClean="0"/>
              <a:t>keV</a:t>
            </a:r>
            <a:endParaRPr lang="de-DE" dirty="0" smtClean="0"/>
          </a:p>
          <a:p>
            <a:pPr lvl="1"/>
            <a:endParaRPr lang="de-DE" dirty="0" smtClean="0"/>
          </a:p>
          <a:p>
            <a:r>
              <a:rPr lang="de-DE" dirty="0" smtClean="0"/>
              <a:t>Hohe Anisotropie</a:t>
            </a:r>
          </a:p>
          <a:p>
            <a:pPr lvl="1"/>
            <a:r>
              <a:rPr lang="de-DE" dirty="0" smtClean="0"/>
              <a:t>Ätzrichtung durch Ionenstrahl vorgegeben</a:t>
            </a:r>
          </a:p>
          <a:p>
            <a:pPr lvl="1"/>
            <a:endParaRPr lang="de-DE" dirty="0" smtClean="0"/>
          </a:p>
          <a:p>
            <a:r>
              <a:rPr lang="de-DE" dirty="0" smtClean="0"/>
              <a:t>Geringe Selektivität</a:t>
            </a:r>
          </a:p>
          <a:p>
            <a:pPr lvl="1"/>
            <a:r>
              <a:rPr lang="de-DE" dirty="0" err="1" smtClean="0"/>
              <a:t>Sputterraten</a:t>
            </a:r>
            <a:r>
              <a:rPr lang="de-DE" dirty="0" smtClean="0"/>
              <a:t> für alle Materialien in </a:t>
            </a:r>
            <a:br>
              <a:rPr lang="de-DE" dirty="0" smtClean="0"/>
            </a:br>
            <a:r>
              <a:rPr lang="de-DE" dirty="0" smtClean="0"/>
              <a:t>derselben Größenordnung</a:t>
            </a:r>
          </a:p>
          <a:p>
            <a:pPr lvl="1"/>
            <a:r>
              <a:rPr lang="de-DE" dirty="0" smtClean="0"/>
              <a:t>Maske wird ebenfalls </a:t>
            </a:r>
            <a:r>
              <a:rPr lang="de-DE" dirty="0" err="1" smtClean="0"/>
              <a:t>abgesputtert</a:t>
            </a:r>
            <a:endParaRPr lang="de-DE" dirty="0" smtClean="0"/>
          </a:p>
          <a:p>
            <a:pPr lvl="1"/>
            <a:r>
              <a:rPr lang="de-DE" dirty="0" smtClean="0"/>
              <a:t>Limitierte </a:t>
            </a:r>
            <a:r>
              <a:rPr lang="de-DE" dirty="0" err="1" smtClean="0"/>
              <a:t>Ätztiefe</a:t>
            </a:r>
            <a:r>
              <a:rPr lang="de-DE" dirty="0" smtClean="0"/>
              <a:t> auf 2 bis 3-fache </a:t>
            </a:r>
            <a:br>
              <a:rPr lang="de-DE" dirty="0" smtClean="0"/>
            </a:br>
            <a:r>
              <a:rPr lang="de-DE" dirty="0" smtClean="0"/>
              <a:t>Maskendicke</a:t>
            </a:r>
          </a:p>
          <a:p>
            <a:endParaRPr lang="de-DE" dirty="0" smtClean="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grpSp>
        <p:nvGrpSpPr>
          <p:cNvPr id="58" name="Gruppieren 57"/>
          <p:cNvGrpSpPr/>
          <p:nvPr/>
        </p:nvGrpSpPr>
        <p:grpSpPr>
          <a:xfrm>
            <a:off x="5364088" y="980728"/>
            <a:ext cx="3581400" cy="4795838"/>
            <a:chOff x="5364088" y="980728"/>
            <a:chExt cx="3581400" cy="4795838"/>
          </a:xfrm>
        </p:grpSpPr>
        <p:sp>
          <p:nvSpPr>
            <p:cNvPr id="7" name="Text Box 3"/>
            <p:cNvSpPr txBox="1">
              <a:spLocks noChangeArrowheads="1"/>
            </p:cNvSpPr>
            <p:nvPr/>
          </p:nvSpPr>
          <p:spPr bwMode="auto">
            <a:xfrm>
              <a:off x="5364088" y="5195541"/>
              <a:ext cx="3581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600" dirty="0"/>
                <a:t>Anisotroper Abtrag durch Beschuss</a:t>
              </a:r>
              <a:br>
                <a:rPr lang="de-DE" sz="1600" dirty="0"/>
              </a:br>
              <a:r>
                <a:rPr lang="de-DE" sz="1600" dirty="0"/>
                <a:t>mit gerichteten Ionen (</a:t>
              </a:r>
              <a:r>
                <a:rPr lang="de-DE" sz="1600" dirty="0" smtClean="0"/>
                <a:t>E-Feld)</a:t>
              </a:r>
              <a:endParaRPr lang="de-DE" sz="1600" dirty="0"/>
            </a:p>
          </p:txBody>
        </p:sp>
        <p:sp>
          <p:nvSpPr>
            <p:cNvPr id="8" name="Text Box 6"/>
            <p:cNvSpPr txBox="1">
              <a:spLocks noChangeArrowheads="1"/>
            </p:cNvSpPr>
            <p:nvPr/>
          </p:nvSpPr>
          <p:spPr bwMode="auto">
            <a:xfrm>
              <a:off x="5560938" y="980728"/>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b="1" dirty="0" err="1"/>
                <a:t>Sputter</a:t>
              </a:r>
              <a:r>
                <a:rPr lang="de-DE" b="1" dirty="0"/>
                <a:t> - Ätzen</a:t>
              </a:r>
              <a:endParaRPr lang="de-DE" b="1" dirty="0">
                <a:latin typeface="Times New Roman" pitchFamily="18" charset="0"/>
              </a:endParaRPr>
            </a:p>
          </p:txBody>
        </p:sp>
        <p:grpSp>
          <p:nvGrpSpPr>
            <p:cNvPr id="9" name="Group 8"/>
            <p:cNvGrpSpPr>
              <a:grpSpLocks/>
            </p:cNvGrpSpPr>
            <p:nvPr/>
          </p:nvGrpSpPr>
          <p:grpSpPr bwMode="auto">
            <a:xfrm>
              <a:off x="5769695" y="3130203"/>
              <a:ext cx="2770187" cy="1909763"/>
              <a:chOff x="576" y="2120"/>
              <a:chExt cx="1745" cy="1203"/>
            </a:xfrm>
          </p:grpSpPr>
          <p:grpSp>
            <p:nvGrpSpPr>
              <p:cNvPr id="26" name="Group 9"/>
              <p:cNvGrpSpPr>
                <a:grpSpLocks/>
              </p:cNvGrpSpPr>
              <p:nvPr/>
            </p:nvGrpSpPr>
            <p:grpSpPr bwMode="auto">
              <a:xfrm>
                <a:off x="576" y="3080"/>
                <a:ext cx="1723" cy="243"/>
                <a:chOff x="584" y="1680"/>
                <a:chExt cx="1723" cy="243"/>
              </a:xfrm>
            </p:grpSpPr>
            <p:sp>
              <p:nvSpPr>
                <p:cNvPr id="56" name="Rectangle 10"/>
                <p:cNvSpPr>
                  <a:spLocks noChangeArrowheads="1"/>
                </p:cNvSpPr>
                <p:nvPr/>
              </p:nvSpPr>
              <p:spPr bwMode="auto">
                <a:xfrm>
                  <a:off x="584" y="1680"/>
                  <a:ext cx="1723" cy="243"/>
                </a:xfrm>
                <a:prstGeom prst="rect">
                  <a:avLst/>
                </a:prstGeom>
                <a:solidFill>
                  <a:srgbClr val="0099FF"/>
                </a:solidFill>
                <a:ln w="19050">
                  <a:solidFill>
                    <a:schemeClr val="tx1"/>
                  </a:solidFill>
                  <a:miter lim="800000"/>
                  <a:headEnd type="none" w="sm" len="sm"/>
                  <a:tailEnd/>
                </a:ln>
              </p:spPr>
              <p:txBody>
                <a:bodyPr wrap="none" anchor="ctr">
                  <a:spAutoFit/>
                </a:bodyPr>
                <a:lstStyle/>
                <a:p>
                  <a:endParaRPr lang="de-DE"/>
                </a:p>
              </p:txBody>
            </p:sp>
            <p:sp>
              <p:nvSpPr>
                <p:cNvPr id="57" name="Text Box 11"/>
                <p:cNvSpPr txBox="1">
                  <a:spLocks noChangeArrowheads="1"/>
                </p:cNvSpPr>
                <p:nvPr/>
              </p:nvSpPr>
              <p:spPr bwMode="auto">
                <a:xfrm>
                  <a:off x="1184" y="1692"/>
                  <a:ext cx="593" cy="212"/>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Substrat</a:t>
                  </a:r>
                </a:p>
              </p:txBody>
            </p:sp>
          </p:grpSp>
          <p:sp>
            <p:nvSpPr>
              <p:cNvPr id="27" name="Rectangle 12"/>
              <p:cNvSpPr>
                <a:spLocks noChangeArrowheads="1"/>
              </p:cNvSpPr>
              <p:nvPr/>
            </p:nvSpPr>
            <p:spPr bwMode="auto">
              <a:xfrm>
                <a:off x="576" y="2863"/>
                <a:ext cx="458" cy="217"/>
              </a:xfrm>
              <a:prstGeom prst="rect">
                <a:avLst/>
              </a:prstGeom>
              <a:solidFill>
                <a:srgbClr val="FF3300"/>
              </a:solidFill>
              <a:ln w="19050">
                <a:solidFill>
                  <a:schemeClr val="tx1"/>
                </a:solidFill>
                <a:miter lim="800000"/>
                <a:headEnd type="none" w="sm" len="sm"/>
                <a:tailEnd/>
              </a:ln>
            </p:spPr>
            <p:txBody>
              <a:bodyPr anchor="ctr">
                <a:spAutoFit/>
              </a:bodyPr>
              <a:lstStyle/>
              <a:p>
                <a:endParaRPr lang="de-DE"/>
              </a:p>
            </p:txBody>
          </p:sp>
          <p:sp>
            <p:nvSpPr>
              <p:cNvPr id="28" name="Rectangle 13"/>
              <p:cNvSpPr>
                <a:spLocks noChangeArrowheads="1"/>
              </p:cNvSpPr>
              <p:nvPr/>
            </p:nvSpPr>
            <p:spPr bwMode="auto">
              <a:xfrm>
                <a:off x="1841" y="2863"/>
                <a:ext cx="458" cy="217"/>
              </a:xfrm>
              <a:prstGeom prst="rect">
                <a:avLst/>
              </a:prstGeom>
              <a:solidFill>
                <a:srgbClr val="FF3300"/>
              </a:solidFill>
              <a:ln w="19050">
                <a:solidFill>
                  <a:schemeClr val="tx1"/>
                </a:solidFill>
                <a:miter lim="800000"/>
                <a:headEnd type="none" w="sm" len="sm"/>
                <a:tailEnd/>
              </a:ln>
            </p:spPr>
            <p:txBody>
              <a:bodyPr anchor="ctr">
                <a:spAutoFit/>
              </a:bodyPr>
              <a:lstStyle/>
              <a:p>
                <a:endParaRPr lang="de-DE"/>
              </a:p>
            </p:txBody>
          </p:sp>
          <p:grpSp>
            <p:nvGrpSpPr>
              <p:cNvPr id="29" name="Group 14"/>
              <p:cNvGrpSpPr>
                <a:grpSpLocks/>
              </p:cNvGrpSpPr>
              <p:nvPr/>
            </p:nvGrpSpPr>
            <p:grpSpPr bwMode="auto">
              <a:xfrm>
                <a:off x="624" y="2120"/>
                <a:ext cx="336" cy="480"/>
                <a:chOff x="600" y="2112"/>
                <a:chExt cx="336" cy="480"/>
              </a:xfrm>
            </p:grpSpPr>
            <p:sp>
              <p:nvSpPr>
                <p:cNvPr id="51" name="Line 15"/>
                <p:cNvSpPr>
                  <a:spLocks noChangeShapeType="1"/>
                </p:cNvSpPr>
                <p:nvPr/>
              </p:nvSpPr>
              <p:spPr bwMode="auto">
                <a:xfrm>
                  <a:off x="600"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52" name="Line 16"/>
                <p:cNvSpPr>
                  <a:spLocks noChangeShapeType="1"/>
                </p:cNvSpPr>
                <p:nvPr/>
              </p:nvSpPr>
              <p:spPr bwMode="auto">
                <a:xfrm>
                  <a:off x="688"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53" name="Line 17"/>
                <p:cNvSpPr>
                  <a:spLocks noChangeShapeType="1"/>
                </p:cNvSpPr>
                <p:nvPr/>
              </p:nvSpPr>
              <p:spPr bwMode="auto">
                <a:xfrm>
                  <a:off x="768"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54" name="Line 18"/>
                <p:cNvSpPr>
                  <a:spLocks noChangeShapeType="1"/>
                </p:cNvSpPr>
                <p:nvPr/>
              </p:nvSpPr>
              <p:spPr bwMode="auto">
                <a:xfrm>
                  <a:off x="856"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55" name="Line 19"/>
                <p:cNvSpPr>
                  <a:spLocks noChangeShapeType="1"/>
                </p:cNvSpPr>
                <p:nvPr/>
              </p:nvSpPr>
              <p:spPr bwMode="auto">
                <a:xfrm>
                  <a:off x="936"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grpSp>
          <p:grpSp>
            <p:nvGrpSpPr>
              <p:cNvPr id="30" name="Group 20"/>
              <p:cNvGrpSpPr>
                <a:grpSpLocks/>
              </p:cNvGrpSpPr>
              <p:nvPr/>
            </p:nvGrpSpPr>
            <p:grpSpPr bwMode="auto">
              <a:xfrm>
                <a:off x="1078" y="2216"/>
                <a:ext cx="717" cy="816"/>
                <a:chOff x="1084" y="2208"/>
                <a:chExt cx="717" cy="816"/>
              </a:xfrm>
            </p:grpSpPr>
            <p:sp>
              <p:nvSpPr>
                <p:cNvPr id="41" name="Line 21"/>
                <p:cNvSpPr>
                  <a:spLocks noChangeShapeType="1"/>
                </p:cNvSpPr>
                <p:nvPr/>
              </p:nvSpPr>
              <p:spPr bwMode="auto">
                <a:xfrm>
                  <a:off x="1084"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2" name="Line 22"/>
                <p:cNvSpPr>
                  <a:spLocks noChangeShapeType="1"/>
                </p:cNvSpPr>
                <p:nvPr/>
              </p:nvSpPr>
              <p:spPr bwMode="auto">
                <a:xfrm>
                  <a:off x="1163"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3" name="Line 23"/>
                <p:cNvSpPr>
                  <a:spLocks noChangeShapeType="1"/>
                </p:cNvSpPr>
                <p:nvPr/>
              </p:nvSpPr>
              <p:spPr bwMode="auto">
                <a:xfrm>
                  <a:off x="1245"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4" name="Line 24"/>
                <p:cNvSpPr>
                  <a:spLocks noChangeShapeType="1"/>
                </p:cNvSpPr>
                <p:nvPr/>
              </p:nvSpPr>
              <p:spPr bwMode="auto">
                <a:xfrm>
                  <a:off x="1330"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5" name="Line 25"/>
                <p:cNvSpPr>
                  <a:spLocks noChangeShapeType="1"/>
                </p:cNvSpPr>
                <p:nvPr/>
              </p:nvSpPr>
              <p:spPr bwMode="auto">
                <a:xfrm>
                  <a:off x="1409"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6" name="Line 26"/>
                <p:cNvSpPr>
                  <a:spLocks noChangeShapeType="1"/>
                </p:cNvSpPr>
                <p:nvPr/>
              </p:nvSpPr>
              <p:spPr bwMode="auto">
                <a:xfrm>
                  <a:off x="1488"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7" name="Line 27"/>
                <p:cNvSpPr>
                  <a:spLocks noChangeShapeType="1"/>
                </p:cNvSpPr>
                <p:nvPr/>
              </p:nvSpPr>
              <p:spPr bwMode="auto">
                <a:xfrm>
                  <a:off x="1564"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8" name="Line 28"/>
                <p:cNvSpPr>
                  <a:spLocks noChangeShapeType="1"/>
                </p:cNvSpPr>
                <p:nvPr/>
              </p:nvSpPr>
              <p:spPr bwMode="auto">
                <a:xfrm>
                  <a:off x="1646"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9" name="Line 29"/>
                <p:cNvSpPr>
                  <a:spLocks noChangeShapeType="1"/>
                </p:cNvSpPr>
                <p:nvPr/>
              </p:nvSpPr>
              <p:spPr bwMode="auto">
                <a:xfrm>
                  <a:off x="1722"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50" name="Line 30"/>
                <p:cNvSpPr>
                  <a:spLocks noChangeShapeType="1"/>
                </p:cNvSpPr>
                <p:nvPr/>
              </p:nvSpPr>
              <p:spPr bwMode="auto">
                <a:xfrm>
                  <a:off x="1801" y="2208"/>
                  <a:ext cx="0" cy="816"/>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grpSp>
          <p:grpSp>
            <p:nvGrpSpPr>
              <p:cNvPr id="31" name="Group 31"/>
              <p:cNvGrpSpPr>
                <a:grpSpLocks/>
              </p:cNvGrpSpPr>
              <p:nvPr/>
            </p:nvGrpSpPr>
            <p:grpSpPr bwMode="auto">
              <a:xfrm>
                <a:off x="1904" y="2120"/>
                <a:ext cx="336" cy="480"/>
                <a:chOff x="600" y="2112"/>
                <a:chExt cx="336" cy="480"/>
              </a:xfrm>
            </p:grpSpPr>
            <p:sp>
              <p:nvSpPr>
                <p:cNvPr id="36" name="Line 32"/>
                <p:cNvSpPr>
                  <a:spLocks noChangeShapeType="1"/>
                </p:cNvSpPr>
                <p:nvPr/>
              </p:nvSpPr>
              <p:spPr bwMode="auto">
                <a:xfrm>
                  <a:off x="600"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37" name="Line 33"/>
                <p:cNvSpPr>
                  <a:spLocks noChangeShapeType="1"/>
                </p:cNvSpPr>
                <p:nvPr/>
              </p:nvSpPr>
              <p:spPr bwMode="auto">
                <a:xfrm>
                  <a:off x="688"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38" name="Line 34"/>
                <p:cNvSpPr>
                  <a:spLocks noChangeShapeType="1"/>
                </p:cNvSpPr>
                <p:nvPr/>
              </p:nvSpPr>
              <p:spPr bwMode="auto">
                <a:xfrm>
                  <a:off x="768"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39" name="Line 35"/>
                <p:cNvSpPr>
                  <a:spLocks noChangeShapeType="1"/>
                </p:cNvSpPr>
                <p:nvPr/>
              </p:nvSpPr>
              <p:spPr bwMode="auto">
                <a:xfrm>
                  <a:off x="856"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0" name="Line 36"/>
                <p:cNvSpPr>
                  <a:spLocks noChangeShapeType="1"/>
                </p:cNvSpPr>
                <p:nvPr/>
              </p:nvSpPr>
              <p:spPr bwMode="auto">
                <a:xfrm>
                  <a:off x="936" y="2112"/>
                  <a:ext cx="0" cy="480"/>
                </a:xfrm>
                <a:prstGeom prst="line">
                  <a:avLst/>
                </a:prstGeom>
                <a:noFill/>
                <a:ln w="9525">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de-DE"/>
                </a:p>
              </p:txBody>
            </p:sp>
          </p:grpSp>
          <p:sp>
            <p:nvSpPr>
              <p:cNvPr id="32" name="Rectangle 37"/>
              <p:cNvSpPr>
                <a:spLocks noChangeArrowheads="1"/>
              </p:cNvSpPr>
              <p:nvPr/>
            </p:nvSpPr>
            <p:spPr bwMode="auto">
              <a:xfrm>
                <a:off x="576" y="2648"/>
                <a:ext cx="458" cy="217"/>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grpSp>
            <p:nvGrpSpPr>
              <p:cNvPr id="33" name="Group 38"/>
              <p:cNvGrpSpPr>
                <a:grpSpLocks/>
              </p:cNvGrpSpPr>
              <p:nvPr/>
            </p:nvGrpSpPr>
            <p:grpSpPr bwMode="auto">
              <a:xfrm>
                <a:off x="1828" y="2648"/>
                <a:ext cx="493" cy="220"/>
                <a:chOff x="2339" y="816"/>
                <a:chExt cx="493" cy="220"/>
              </a:xfrm>
            </p:grpSpPr>
            <p:sp>
              <p:nvSpPr>
                <p:cNvPr id="34" name="Rectangle 39"/>
                <p:cNvSpPr>
                  <a:spLocks noChangeArrowheads="1"/>
                </p:cNvSpPr>
                <p:nvPr/>
              </p:nvSpPr>
              <p:spPr bwMode="auto">
                <a:xfrm>
                  <a:off x="2352" y="816"/>
                  <a:ext cx="458" cy="217"/>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sp>
              <p:nvSpPr>
                <p:cNvPr id="35" name="Text Box 40"/>
                <p:cNvSpPr txBox="1">
                  <a:spLocks noChangeArrowheads="1"/>
                </p:cNvSpPr>
                <p:nvPr/>
              </p:nvSpPr>
              <p:spPr bwMode="auto">
                <a:xfrm>
                  <a:off x="2339" y="824"/>
                  <a:ext cx="4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Maske</a:t>
                  </a:r>
                </a:p>
              </p:txBody>
            </p:sp>
          </p:grpSp>
        </p:grpSp>
        <p:grpSp>
          <p:nvGrpSpPr>
            <p:cNvPr id="10" name="Group 41"/>
            <p:cNvGrpSpPr>
              <a:grpSpLocks/>
            </p:cNvGrpSpPr>
            <p:nvPr/>
          </p:nvGrpSpPr>
          <p:grpSpPr bwMode="auto">
            <a:xfrm>
              <a:off x="5769695" y="1123603"/>
              <a:ext cx="2770187" cy="1719263"/>
              <a:chOff x="576" y="784"/>
              <a:chExt cx="1745" cy="1083"/>
            </a:xfrm>
          </p:grpSpPr>
          <p:sp>
            <p:nvSpPr>
              <p:cNvPr id="11" name="Rectangle 42"/>
              <p:cNvSpPr>
                <a:spLocks noChangeArrowheads="1"/>
              </p:cNvSpPr>
              <p:nvPr/>
            </p:nvSpPr>
            <p:spPr bwMode="auto">
              <a:xfrm>
                <a:off x="576" y="1160"/>
                <a:ext cx="458" cy="217"/>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grpSp>
            <p:nvGrpSpPr>
              <p:cNvPr id="12" name="Group 43"/>
              <p:cNvGrpSpPr>
                <a:grpSpLocks/>
              </p:cNvGrpSpPr>
              <p:nvPr/>
            </p:nvGrpSpPr>
            <p:grpSpPr bwMode="auto">
              <a:xfrm>
                <a:off x="1828" y="1160"/>
                <a:ext cx="493" cy="220"/>
                <a:chOff x="2339" y="816"/>
                <a:chExt cx="493" cy="220"/>
              </a:xfrm>
            </p:grpSpPr>
            <p:sp>
              <p:nvSpPr>
                <p:cNvPr id="24" name="Rectangle 44"/>
                <p:cNvSpPr>
                  <a:spLocks noChangeArrowheads="1"/>
                </p:cNvSpPr>
                <p:nvPr/>
              </p:nvSpPr>
              <p:spPr bwMode="auto">
                <a:xfrm>
                  <a:off x="2352" y="816"/>
                  <a:ext cx="458" cy="217"/>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sp>
              <p:nvSpPr>
                <p:cNvPr id="25" name="Text Box 45"/>
                <p:cNvSpPr txBox="1">
                  <a:spLocks noChangeArrowheads="1"/>
                </p:cNvSpPr>
                <p:nvPr/>
              </p:nvSpPr>
              <p:spPr bwMode="auto">
                <a:xfrm>
                  <a:off x="2339" y="824"/>
                  <a:ext cx="4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Maske</a:t>
                  </a:r>
                </a:p>
              </p:txBody>
            </p:sp>
          </p:grpSp>
          <p:grpSp>
            <p:nvGrpSpPr>
              <p:cNvPr id="13" name="Group 46"/>
              <p:cNvGrpSpPr>
                <a:grpSpLocks/>
              </p:cNvGrpSpPr>
              <p:nvPr/>
            </p:nvGrpSpPr>
            <p:grpSpPr bwMode="auto">
              <a:xfrm>
                <a:off x="576" y="1376"/>
                <a:ext cx="1723" cy="243"/>
                <a:chOff x="584" y="1440"/>
                <a:chExt cx="1723" cy="243"/>
              </a:xfrm>
            </p:grpSpPr>
            <p:sp>
              <p:nvSpPr>
                <p:cNvPr id="22" name="Rectangle 47"/>
                <p:cNvSpPr>
                  <a:spLocks noChangeArrowheads="1"/>
                </p:cNvSpPr>
                <p:nvPr/>
              </p:nvSpPr>
              <p:spPr bwMode="auto">
                <a:xfrm>
                  <a:off x="584" y="1440"/>
                  <a:ext cx="1723" cy="243"/>
                </a:xfrm>
                <a:prstGeom prst="rect">
                  <a:avLst/>
                </a:prstGeom>
                <a:solidFill>
                  <a:srgbClr val="FF3300"/>
                </a:solidFill>
                <a:ln w="19050">
                  <a:solidFill>
                    <a:schemeClr val="tx1"/>
                  </a:solidFill>
                  <a:miter lim="800000"/>
                  <a:headEnd type="none" w="sm" len="sm"/>
                  <a:tailEnd/>
                </a:ln>
              </p:spPr>
              <p:txBody>
                <a:bodyPr wrap="none" anchor="ctr">
                  <a:spAutoFit/>
                </a:bodyPr>
                <a:lstStyle/>
                <a:p>
                  <a:endParaRPr lang="de-DE"/>
                </a:p>
              </p:txBody>
            </p:sp>
            <p:sp>
              <p:nvSpPr>
                <p:cNvPr id="23" name="Text Box 48"/>
                <p:cNvSpPr txBox="1">
                  <a:spLocks noChangeArrowheads="1"/>
                </p:cNvSpPr>
                <p:nvPr/>
              </p:nvSpPr>
              <p:spPr bwMode="auto">
                <a:xfrm>
                  <a:off x="1184" y="1452"/>
                  <a:ext cx="5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Schicht</a:t>
                  </a:r>
                </a:p>
              </p:txBody>
            </p:sp>
          </p:grpSp>
          <p:grpSp>
            <p:nvGrpSpPr>
              <p:cNvPr id="14" name="Group 49"/>
              <p:cNvGrpSpPr>
                <a:grpSpLocks/>
              </p:cNvGrpSpPr>
              <p:nvPr/>
            </p:nvGrpSpPr>
            <p:grpSpPr bwMode="auto">
              <a:xfrm>
                <a:off x="576" y="1624"/>
                <a:ext cx="1723" cy="243"/>
                <a:chOff x="584" y="1680"/>
                <a:chExt cx="1723" cy="243"/>
              </a:xfrm>
            </p:grpSpPr>
            <p:sp>
              <p:nvSpPr>
                <p:cNvPr id="20" name="Rectangle 50"/>
                <p:cNvSpPr>
                  <a:spLocks noChangeArrowheads="1"/>
                </p:cNvSpPr>
                <p:nvPr/>
              </p:nvSpPr>
              <p:spPr bwMode="auto">
                <a:xfrm>
                  <a:off x="584" y="1680"/>
                  <a:ext cx="1723" cy="243"/>
                </a:xfrm>
                <a:prstGeom prst="rect">
                  <a:avLst/>
                </a:prstGeom>
                <a:solidFill>
                  <a:srgbClr val="0099FF"/>
                </a:solidFill>
                <a:ln w="19050">
                  <a:solidFill>
                    <a:schemeClr val="tx1"/>
                  </a:solidFill>
                  <a:miter lim="800000"/>
                  <a:headEnd type="none" w="sm" len="sm"/>
                  <a:tailEnd/>
                </a:ln>
              </p:spPr>
              <p:txBody>
                <a:bodyPr wrap="none" anchor="ctr">
                  <a:spAutoFit/>
                </a:bodyPr>
                <a:lstStyle/>
                <a:p>
                  <a:endParaRPr lang="de-DE"/>
                </a:p>
              </p:txBody>
            </p:sp>
            <p:sp>
              <p:nvSpPr>
                <p:cNvPr id="21" name="Text Box 51"/>
                <p:cNvSpPr txBox="1">
                  <a:spLocks noChangeArrowheads="1"/>
                </p:cNvSpPr>
                <p:nvPr/>
              </p:nvSpPr>
              <p:spPr bwMode="auto">
                <a:xfrm>
                  <a:off x="1184" y="1692"/>
                  <a:ext cx="593" cy="212"/>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Substrat</a:t>
                  </a:r>
                </a:p>
              </p:txBody>
            </p:sp>
          </p:grpSp>
          <p:sp>
            <p:nvSpPr>
              <p:cNvPr id="15" name="Oval 52"/>
              <p:cNvSpPr>
                <a:spLocks noChangeAspect="1" noChangeArrowheads="1"/>
              </p:cNvSpPr>
              <p:nvPr/>
            </p:nvSpPr>
            <p:spPr bwMode="auto">
              <a:xfrm>
                <a:off x="1656" y="834"/>
                <a:ext cx="113" cy="113"/>
              </a:xfrm>
              <a:prstGeom prst="ellipse">
                <a:avLst/>
              </a:prstGeom>
              <a:noFill/>
              <a:ln w="28575">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de-DE"/>
              </a:p>
            </p:txBody>
          </p:sp>
          <p:sp>
            <p:nvSpPr>
              <p:cNvPr id="16" name="Text Box 53"/>
              <p:cNvSpPr txBox="1">
                <a:spLocks noChangeArrowheads="1"/>
              </p:cNvSpPr>
              <p:nvPr/>
            </p:nvSpPr>
            <p:spPr bwMode="auto">
              <a:xfrm>
                <a:off x="1621" y="784"/>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b="1"/>
                  <a:t>+</a:t>
                </a:r>
              </a:p>
            </p:txBody>
          </p:sp>
          <p:sp>
            <p:nvSpPr>
              <p:cNvPr id="17" name="Oval 54"/>
              <p:cNvSpPr>
                <a:spLocks noChangeAspect="1" noChangeArrowheads="1"/>
              </p:cNvSpPr>
              <p:nvPr/>
            </p:nvSpPr>
            <p:spPr bwMode="auto">
              <a:xfrm>
                <a:off x="1656" y="1244"/>
                <a:ext cx="113" cy="113"/>
              </a:xfrm>
              <a:prstGeom prst="ellipse">
                <a:avLst/>
              </a:prstGeom>
              <a:noFill/>
              <a:ln w="28575">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de-DE"/>
              </a:p>
            </p:txBody>
          </p:sp>
          <p:sp>
            <p:nvSpPr>
              <p:cNvPr id="18" name="Text Box 55"/>
              <p:cNvSpPr txBox="1">
                <a:spLocks noChangeArrowheads="1"/>
              </p:cNvSpPr>
              <p:nvPr/>
            </p:nvSpPr>
            <p:spPr bwMode="auto">
              <a:xfrm>
                <a:off x="1621" y="1201"/>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b="1"/>
                  <a:t>+</a:t>
                </a:r>
              </a:p>
            </p:txBody>
          </p:sp>
          <p:sp>
            <p:nvSpPr>
              <p:cNvPr id="19" name="Line 56"/>
              <p:cNvSpPr>
                <a:spLocks noChangeShapeType="1"/>
              </p:cNvSpPr>
              <p:nvPr/>
            </p:nvSpPr>
            <p:spPr bwMode="auto">
              <a:xfrm flipH="1">
                <a:off x="1714" y="980"/>
                <a:ext cx="4" cy="232"/>
              </a:xfrm>
              <a:prstGeom prst="line">
                <a:avLst/>
              </a:prstGeom>
              <a:noFill/>
              <a:ln w="1905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nchor="ctr">
                <a:spAutoFit/>
              </a:bodyPr>
              <a:lstStyle/>
              <a:p>
                <a:endParaRPr lang="de-DE"/>
              </a:p>
            </p:txBody>
          </p:sp>
        </p:grpSp>
      </p:grpSp>
      <p:sp>
        <p:nvSpPr>
          <p:cNvPr id="59" name="Text Box 4"/>
          <p:cNvSpPr txBox="1">
            <a:spLocks noChangeArrowheads="1"/>
          </p:cNvSpPr>
          <p:nvPr/>
        </p:nvSpPr>
        <p:spPr bwMode="auto">
          <a:xfrm>
            <a:off x="6588224" y="5960313"/>
            <a:ext cx="25202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200" dirty="0" smtClean="0"/>
              <a:t>Bildquelle: www.imtek.de</a:t>
            </a:r>
            <a:endParaRPr lang="de-DE" sz="1200" dirty="0"/>
          </a:p>
        </p:txBody>
      </p:sp>
    </p:spTree>
    <p:extLst>
      <p:ext uri="{BB962C8B-B14F-4D97-AF65-F5344CB8AC3E}">
        <p14:creationId xmlns:p14="http://schemas.microsoft.com/office/powerpoint/2010/main" val="2837179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Sputterätzen</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40963" name="Picture 3"/>
          <p:cNvPicPr>
            <a:picLocks noChangeAspect="1" noChangeArrowheads="1"/>
          </p:cNvPicPr>
          <p:nvPr/>
        </p:nvPicPr>
        <p:blipFill>
          <a:blip r:embed="rId2" cstate="print"/>
          <a:srcRect/>
          <a:stretch>
            <a:fillRect/>
          </a:stretch>
        </p:blipFill>
        <p:spPr bwMode="auto">
          <a:xfrm>
            <a:off x="1115616" y="1142975"/>
            <a:ext cx="6368535" cy="4662289"/>
          </a:xfrm>
          <a:prstGeom prst="rect">
            <a:avLst/>
          </a:prstGeom>
          <a:noFill/>
          <a:ln w="9525">
            <a:noFill/>
            <a:miter lim="800000"/>
            <a:headEnd/>
            <a:tailEnd/>
          </a:ln>
        </p:spPr>
      </p:pic>
      <p:sp>
        <p:nvSpPr>
          <p:cNvPr id="7"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3212906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Sputterätzen</a:t>
            </a:r>
            <a:endParaRPr lang="de-DE" dirty="0"/>
          </a:p>
        </p:txBody>
      </p:sp>
      <p:sp>
        <p:nvSpPr>
          <p:cNvPr id="3" name="Inhaltsplatzhalter 2"/>
          <p:cNvSpPr>
            <a:spLocks noGrp="1"/>
          </p:cNvSpPr>
          <p:nvPr>
            <p:ph idx="1"/>
          </p:nvPr>
        </p:nvSpPr>
        <p:spPr/>
        <p:txBody>
          <a:bodyPr/>
          <a:lstStyle/>
          <a:p>
            <a:r>
              <a:rPr lang="de-DE" dirty="0" smtClean="0"/>
              <a:t>Elektrodenkonfiguration</a:t>
            </a:r>
          </a:p>
          <a:p>
            <a:pPr lvl="1"/>
            <a:r>
              <a:rPr lang="de-DE" dirty="0" smtClean="0"/>
              <a:t>Elektrodenabstand ca. 1-5 cm</a:t>
            </a:r>
          </a:p>
          <a:p>
            <a:pPr lvl="1"/>
            <a:r>
              <a:rPr lang="de-DE" dirty="0" smtClean="0"/>
              <a:t>Unterschiedlich große Flächen</a:t>
            </a:r>
          </a:p>
          <a:p>
            <a:pPr lvl="1"/>
            <a:r>
              <a:rPr lang="de-DE" dirty="0" smtClean="0"/>
              <a:t>Wafer auf Bodenelektrode im direkten Kontakt mit Plasma</a:t>
            </a:r>
          </a:p>
          <a:p>
            <a:pPr lvl="1"/>
            <a:endParaRPr lang="de-DE" dirty="0" smtClean="0"/>
          </a:p>
          <a:p>
            <a:pPr lvl="1"/>
            <a:endParaRPr lang="de-DE" dirty="0" smtClean="0"/>
          </a:p>
          <a:p>
            <a:r>
              <a:rPr lang="de-DE" dirty="0" smtClean="0"/>
              <a:t>Plasma</a:t>
            </a:r>
          </a:p>
          <a:p>
            <a:pPr lvl="1"/>
            <a:r>
              <a:rPr lang="de-DE" dirty="0" err="1" smtClean="0"/>
              <a:t>Inertgas</a:t>
            </a:r>
            <a:r>
              <a:rPr lang="de-DE" dirty="0" smtClean="0"/>
              <a:t> (Typisch Argon) bei Druck 0,5 -10 </a:t>
            </a:r>
            <a:r>
              <a:rPr lang="de-DE" dirty="0" err="1" smtClean="0"/>
              <a:t>Pa</a:t>
            </a:r>
            <a:endParaRPr lang="de-DE" dirty="0" smtClean="0"/>
          </a:p>
          <a:p>
            <a:pPr lvl="1"/>
            <a:r>
              <a:rPr lang="de-DE" dirty="0" smtClean="0"/>
              <a:t>Gasentladung auf mittleren Bereich zwischen Platten beschränkt</a:t>
            </a:r>
          </a:p>
          <a:p>
            <a:pPr lvl="1"/>
            <a:r>
              <a:rPr lang="de-DE" dirty="0" smtClean="0"/>
              <a:t>Größerer Spannungsabfall an kleinerer Elektrode</a:t>
            </a:r>
          </a:p>
          <a:p>
            <a:pPr lvl="2"/>
            <a:r>
              <a:rPr lang="de-DE" dirty="0" smtClean="0"/>
              <a:t>Spannungsabfall </a:t>
            </a:r>
            <a:r>
              <a:rPr lang="de-DE" dirty="0" smtClean="0">
                <a:latin typeface="Arial"/>
                <a:cs typeface="Arial"/>
              </a:rPr>
              <a:t>~</a:t>
            </a:r>
            <a:r>
              <a:rPr lang="de-DE" dirty="0" smtClean="0"/>
              <a:t> (Flächenverhältnis)</a:t>
            </a:r>
            <a:r>
              <a:rPr lang="de-DE" baseline="30000" dirty="0" smtClean="0"/>
              <a:t>-4</a:t>
            </a:r>
          </a:p>
          <a:p>
            <a:pPr lvl="2"/>
            <a:r>
              <a:rPr lang="de-DE" dirty="0" smtClean="0"/>
              <a:t>Elektroden laden sich negativ</a:t>
            </a:r>
          </a:p>
          <a:p>
            <a:pPr lvl="1"/>
            <a:r>
              <a:rPr lang="de-DE" dirty="0" smtClean="0"/>
              <a:t>Positive Ionen werden auf Elektrode hin beschleunigt</a:t>
            </a:r>
          </a:p>
          <a:p>
            <a:pPr lvl="2"/>
            <a:r>
              <a:rPr lang="de-DE" dirty="0" smtClean="0"/>
              <a:t>Primär auf kleine Elektrode (höherer Spannungsabfall)</a:t>
            </a:r>
          </a:p>
          <a:p>
            <a:pPr lvl="2"/>
            <a:r>
              <a:rPr lang="de-DE" dirty="0" smtClean="0"/>
              <a:t>auch auf gegenliegende Elektrode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25632054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Sputterätzen</a:t>
            </a:r>
            <a:endParaRPr lang="de-DE" dirty="0"/>
          </a:p>
        </p:txBody>
      </p:sp>
      <p:sp>
        <p:nvSpPr>
          <p:cNvPr id="3" name="Inhaltsplatzhalter 2"/>
          <p:cNvSpPr>
            <a:spLocks noGrp="1"/>
          </p:cNvSpPr>
          <p:nvPr>
            <p:ph idx="1"/>
          </p:nvPr>
        </p:nvSpPr>
        <p:spPr/>
        <p:txBody>
          <a:bodyPr/>
          <a:lstStyle/>
          <a:p>
            <a:r>
              <a:rPr lang="de-DE" dirty="0" smtClean="0"/>
              <a:t>Feldlinien stehen senkrecht zur </a:t>
            </a:r>
            <a:r>
              <a:rPr lang="de-DE" dirty="0" err="1" smtClean="0"/>
              <a:t>Waferoberfläche</a:t>
            </a:r>
            <a:endParaRPr lang="de-DE" dirty="0" smtClean="0"/>
          </a:p>
          <a:p>
            <a:pPr lvl="1"/>
            <a:r>
              <a:rPr lang="de-DE" dirty="0" smtClean="0"/>
              <a:t>Anisotropie bei niedrigen Drücken</a:t>
            </a:r>
          </a:p>
          <a:p>
            <a:pPr lvl="1"/>
            <a:r>
              <a:rPr lang="de-DE" dirty="0" smtClean="0"/>
              <a:t>Bei höheren Drücken nehmen Stöße zwischen Ionen zu</a:t>
            </a:r>
          </a:p>
          <a:p>
            <a:pPr lvl="1">
              <a:buNone/>
            </a:pPr>
            <a:r>
              <a:rPr lang="de-DE" dirty="0" smtClean="0"/>
              <a:t>	</a:t>
            </a:r>
            <a:r>
              <a:rPr lang="de-DE" sz="2400" dirty="0" smtClean="0">
                <a:solidFill>
                  <a:srgbClr val="000000"/>
                </a:solidFill>
                <a:ea typeface="+mn-ea"/>
                <a:cs typeface="Arial"/>
              </a:rPr>
              <a:t> → </a:t>
            </a:r>
            <a:r>
              <a:rPr lang="de-DE" dirty="0">
                <a:ea typeface="+mn-ea"/>
                <a:cs typeface="Arial"/>
              </a:rPr>
              <a:t>A</a:t>
            </a:r>
            <a:r>
              <a:rPr lang="de-DE" dirty="0" smtClean="0"/>
              <a:t>nisotropie wird weniger ausgeprägt</a:t>
            </a:r>
          </a:p>
          <a:p>
            <a:pPr lvl="1"/>
            <a:endParaRPr lang="de-DE" dirty="0" smtClean="0"/>
          </a:p>
          <a:p>
            <a:endParaRPr lang="de-DE" dirty="0" smtClean="0"/>
          </a:p>
          <a:p>
            <a:r>
              <a:rPr lang="de-DE" dirty="0" smtClean="0"/>
              <a:t>Selektivität</a:t>
            </a:r>
          </a:p>
          <a:p>
            <a:pPr lvl="1"/>
            <a:r>
              <a:rPr lang="de-DE" dirty="0" err="1" smtClean="0"/>
              <a:t>Sputterätzen</a:t>
            </a:r>
            <a:r>
              <a:rPr lang="de-DE" dirty="0" smtClean="0"/>
              <a:t> ist ein physikalisches Prinzip</a:t>
            </a:r>
          </a:p>
          <a:p>
            <a:pPr lvl="1">
              <a:buNone/>
            </a:pPr>
            <a:r>
              <a:rPr lang="de-DE" dirty="0" smtClean="0"/>
              <a:t>	</a:t>
            </a:r>
            <a:r>
              <a:rPr lang="de-DE" sz="2400" dirty="0" smtClean="0">
                <a:latin typeface="Arial"/>
                <a:cs typeface="Arial"/>
              </a:rPr>
              <a:t>→</a:t>
            </a:r>
            <a:r>
              <a:rPr lang="de-DE" dirty="0" smtClean="0">
                <a:latin typeface="Arial"/>
                <a:cs typeface="Arial"/>
              </a:rPr>
              <a:t> </a:t>
            </a:r>
            <a:r>
              <a:rPr lang="de-DE" dirty="0" smtClean="0"/>
              <a:t>sehr geringe Selektivität</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6" name="Picture 3"/>
          <p:cNvPicPr>
            <a:picLocks noChangeAspect="1" noChangeArrowheads="1"/>
          </p:cNvPicPr>
          <p:nvPr/>
        </p:nvPicPr>
        <p:blipFill>
          <a:blip r:embed="rId2" cstate="print"/>
          <a:srcRect/>
          <a:stretch>
            <a:fillRect/>
          </a:stretch>
        </p:blipFill>
        <p:spPr bwMode="auto">
          <a:xfrm>
            <a:off x="5652120" y="2492896"/>
            <a:ext cx="3240360" cy="2372209"/>
          </a:xfrm>
          <a:prstGeom prst="rect">
            <a:avLst/>
          </a:prstGeom>
          <a:noFill/>
          <a:ln w="9525">
            <a:noFill/>
            <a:miter lim="800000"/>
            <a:headEnd/>
            <a:tailEnd/>
          </a:ln>
        </p:spPr>
      </p:pic>
    </p:spTree>
    <p:extLst>
      <p:ext uri="{BB962C8B-B14F-4D97-AF65-F5344CB8AC3E}">
        <p14:creationId xmlns:p14="http://schemas.microsoft.com/office/powerpoint/2010/main" val="14136408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Probleme beim </a:t>
            </a:r>
            <a:r>
              <a:rPr lang="de-DE" dirty="0" err="1" smtClean="0"/>
              <a:t>Sputterätzen</a:t>
            </a:r>
            <a:endParaRPr lang="de-DE" dirty="0"/>
          </a:p>
        </p:txBody>
      </p:sp>
      <p:sp>
        <p:nvSpPr>
          <p:cNvPr id="3" name="Inhaltsplatzhalter 2"/>
          <p:cNvSpPr>
            <a:spLocks noGrp="1"/>
          </p:cNvSpPr>
          <p:nvPr>
            <p:ph idx="1"/>
          </p:nvPr>
        </p:nvSpPr>
        <p:spPr/>
        <p:txBody>
          <a:bodyPr/>
          <a:lstStyle/>
          <a:p>
            <a:r>
              <a:rPr lang="de-DE" dirty="0" smtClean="0"/>
              <a:t>Redeposition</a:t>
            </a:r>
          </a:p>
          <a:p>
            <a:endParaRPr lang="de-DE" dirty="0" smtClean="0"/>
          </a:p>
          <a:p>
            <a:r>
              <a:rPr lang="de-DE" dirty="0" smtClean="0"/>
              <a:t>Erosionsgräben (</a:t>
            </a:r>
            <a:r>
              <a:rPr lang="de-DE" dirty="0" err="1" smtClean="0"/>
              <a:t>trenching</a:t>
            </a:r>
            <a:r>
              <a:rPr lang="de-DE" dirty="0" smtClean="0"/>
              <a:t>)</a:t>
            </a:r>
          </a:p>
          <a:p>
            <a:endParaRPr lang="de-DE" dirty="0" smtClean="0"/>
          </a:p>
          <a:p>
            <a:r>
              <a:rPr lang="de-DE" dirty="0" err="1" smtClean="0"/>
              <a:t>Absputtern</a:t>
            </a:r>
            <a:r>
              <a:rPr lang="de-DE" dirty="0" smtClean="0"/>
              <a:t> der Maske</a:t>
            </a:r>
          </a:p>
          <a:p>
            <a:endParaRPr lang="de-DE" dirty="0" smtClean="0"/>
          </a:p>
          <a:p>
            <a:r>
              <a:rPr lang="de-DE" dirty="0" smtClean="0"/>
              <a:t>Facettenbildung (</a:t>
            </a:r>
            <a:r>
              <a:rPr lang="de-DE" dirty="0" err="1" smtClean="0"/>
              <a:t>faceting</a:t>
            </a:r>
            <a:r>
              <a:rPr lang="de-DE" dirty="0" smtClean="0"/>
              <a:t>)</a:t>
            </a:r>
          </a:p>
          <a:p>
            <a:endParaRPr lang="de-DE" dirty="0" smtClean="0"/>
          </a:p>
          <a:p>
            <a:r>
              <a:rPr lang="de-DE" dirty="0" smtClean="0"/>
              <a:t>Implantation der Ionen</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24189472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Probleme beim </a:t>
            </a:r>
            <a:r>
              <a:rPr lang="de-DE" dirty="0" err="1" smtClean="0"/>
              <a:t>Sputterätzen</a:t>
            </a:r>
            <a:endParaRPr lang="de-DE" dirty="0"/>
          </a:p>
        </p:txBody>
      </p:sp>
      <p:sp>
        <p:nvSpPr>
          <p:cNvPr id="3" name="Inhaltsplatzhalter 2"/>
          <p:cNvSpPr>
            <a:spLocks noGrp="1"/>
          </p:cNvSpPr>
          <p:nvPr>
            <p:ph idx="1"/>
          </p:nvPr>
        </p:nvSpPr>
        <p:spPr>
          <a:xfrm>
            <a:off x="392113" y="1198563"/>
            <a:ext cx="3361021" cy="4894262"/>
          </a:xfrm>
        </p:spPr>
        <p:txBody>
          <a:bodyPr/>
          <a:lstStyle/>
          <a:p>
            <a:r>
              <a:rPr lang="de-DE" dirty="0" smtClean="0"/>
              <a:t>Redeposition</a:t>
            </a:r>
          </a:p>
          <a:p>
            <a:pPr lvl="1"/>
            <a:r>
              <a:rPr lang="de-DE" dirty="0" smtClean="0"/>
              <a:t>Keine chemische Umsetzung beim Zerstäuben</a:t>
            </a:r>
          </a:p>
          <a:p>
            <a:pPr lvl="1"/>
            <a:r>
              <a:rPr lang="de-DE" dirty="0" smtClean="0"/>
              <a:t>Teilchen können sich also wieder niederschlagen</a:t>
            </a:r>
          </a:p>
          <a:p>
            <a:pPr lvl="1"/>
            <a:r>
              <a:rPr lang="de-DE" dirty="0" smtClean="0"/>
              <a:t>Ablagerung insbesondere an Seitenwänden</a:t>
            </a:r>
          </a:p>
          <a:p>
            <a:pPr lvl="1">
              <a:buNone/>
            </a:pPr>
            <a:endParaRPr lang="de-DE" dirty="0" smtClean="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
        <p:nvSpPr>
          <p:cNvPr id="12"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pic>
        <p:nvPicPr>
          <p:cNvPr id="8" name="Picture 4"/>
          <p:cNvPicPr>
            <a:picLocks noChangeAspect="1" noChangeArrowheads="1"/>
          </p:cNvPicPr>
          <p:nvPr/>
        </p:nvPicPr>
        <p:blipFill rotWithShape="1">
          <a:blip r:embed="rId2" cstate="print"/>
          <a:srcRect l="4087"/>
          <a:stretch/>
        </p:blipFill>
        <p:spPr bwMode="auto">
          <a:xfrm>
            <a:off x="3753134" y="1527903"/>
            <a:ext cx="5139346" cy="4421377"/>
          </a:xfrm>
          <a:prstGeom prst="rect">
            <a:avLst/>
          </a:prstGeom>
          <a:noFill/>
          <a:ln w="9525">
            <a:noFill/>
            <a:miter lim="800000"/>
            <a:headEnd/>
            <a:tailEnd/>
          </a:ln>
        </p:spPr>
      </p:pic>
    </p:spTree>
    <p:extLst>
      <p:ext uri="{BB962C8B-B14F-4D97-AF65-F5344CB8AC3E}">
        <p14:creationId xmlns:p14="http://schemas.microsoft.com/office/powerpoint/2010/main" val="2277239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Ätzprozesse</a:t>
            </a:r>
            <a:endParaRPr lang="de-DE" dirty="0"/>
          </a:p>
        </p:txBody>
      </p:sp>
      <p:sp>
        <p:nvSpPr>
          <p:cNvPr id="3" name="Inhaltsplatzhalter 2"/>
          <p:cNvSpPr>
            <a:spLocks noGrp="1"/>
          </p:cNvSpPr>
          <p:nvPr>
            <p:ph idx="1"/>
          </p:nvPr>
        </p:nvSpPr>
        <p:spPr/>
        <p:txBody>
          <a:bodyPr/>
          <a:lstStyle/>
          <a:p>
            <a:r>
              <a:rPr lang="de-DE" dirty="0" smtClean="0"/>
              <a:t>Man kann zwischen zwei Ätzprozessen unterscheiden:</a:t>
            </a:r>
          </a:p>
          <a:p>
            <a:pPr lvl="1"/>
            <a:r>
              <a:rPr lang="de-DE" dirty="0" smtClean="0"/>
              <a:t>Isotrope Ätzung</a:t>
            </a:r>
          </a:p>
          <a:p>
            <a:pPr lvl="2"/>
            <a:r>
              <a:rPr lang="de-DE" dirty="0" smtClean="0"/>
              <a:t>Teilchen bewegen sich in alle Richtungen</a:t>
            </a:r>
          </a:p>
          <a:p>
            <a:pPr lvl="2"/>
            <a:r>
              <a:rPr lang="de-DE" dirty="0" smtClean="0"/>
              <a:t>Hohe Selektivität</a:t>
            </a:r>
          </a:p>
          <a:p>
            <a:pPr lvl="2"/>
            <a:r>
              <a:rPr lang="de-DE" dirty="0" smtClean="0"/>
              <a:t>Unterätzung der Maske</a:t>
            </a:r>
          </a:p>
          <a:p>
            <a:pPr lvl="1"/>
            <a:r>
              <a:rPr lang="de-DE" dirty="0" smtClean="0"/>
              <a:t>Anisotrope Ätzung</a:t>
            </a:r>
          </a:p>
          <a:p>
            <a:pPr lvl="2"/>
            <a:r>
              <a:rPr lang="de-DE" dirty="0" smtClean="0"/>
              <a:t>Teilchen bewegen sich senkrecht gerichtet oder entlang Gitterstrukturen</a:t>
            </a:r>
          </a:p>
          <a:p>
            <a:pPr lvl="2"/>
            <a:r>
              <a:rPr lang="de-DE" dirty="0" smtClean="0"/>
              <a:t>Geringe Selektivität</a:t>
            </a:r>
          </a:p>
          <a:p>
            <a:pPr lvl="2"/>
            <a:r>
              <a:rPr lang="de-DE" dirty="0" smtClean="0"/>
              <a:t>Strukturübertragung exakt </a:t>
            </a:r>
          </a:p>
          <a:p>
            <a:endParaRPr lang="de-DE" dirty="0" smtClean="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
        <p:nvSpPr>
          <p:cNvPr id="20" name="Textfeld 19"/>
          <p:cNvSpPr txBox="1"/>
          <p:nvPr/>
        </p:nvSpPr>
        <p:spPr>
          <a:xfrm>
            <a:off x="1553727" y="5898758"/>
            <a:ext cx="5828606" cy="338554"/>
          </a:xfrm>
          <a:prstGeom prst="rect">
            <a:avLst/>
          </a:prstGeom>
          <a:noFill/>
        </p:spPr>
        <p:txBody>
          <a:bodyPr wrap="square" rtlCol="0">
            <a:spAutoFit/>
          </a:bodyPr>
          <a:lstStyle/>
          <a:p>
            <a:pPr algn="ctr"/>
            <a:r>
              <a:rPr lang="de-DE" sz="1600" dirty="0" smtClean="0"/>
              <a:t>Isotroper (a) und anisotroper (b) Ätzprozess mit einer Maske</a:t>
            </a:r>
            <a:endParaRPr lang="de-DE" sz="1600" dirty="0"/>
          </a:p>
        </p:txBody>
      </p:sp>
      <p:grpSp>
        <p:nvGrpSpPr>
          <p:cNvPr id="24" name="Gruppieren 23"/>
          <p:cNvGrpSpPr/>
          <p:nvPr/>
        </p:nvGrpSpPr>
        <p:grpSpPr>
          <a:xfrm>
            <a:off x="1663761" y="4077072"/>
            <a:ext cx="5608539" cy="1847777"/>
            <a:chOff x="1483741" y="4077072"/>
            <a:chExt cx="5608539" cy="1847777"/>
          </a:xfrm>
        </p:grpSpPr>
        <p:grpSp>
          <p:nvGrpSpPr>
            <p:cNvPr id="6" name="Gruppieren 20"/>
            <p:cNvGrpSpPr/>
            <p:nvPr/>
          </p:nvGrpSpPr>
          <p:grpSpPr>
            <a:xfrm>
              <a:off x="1483741" y="4077072"/>
              <a:ext cx="5608539" cy="1569715"/>
              <a:chOff x="1348383" y="4571603"/>
              <a:chExt cx="5608539" cy="1569715"/>
            </a:xfrm>
          </p:grpSpPr>
          <p:pic>
            <p:nvPicPr>
              <p:cNvPr id="1029" name="Picture 5"/>
              <p:cNvPicPr>
                <a:picLocks noChangeAspect="1" noChangeArrowheads="1"/>
              </p:cNvPicPr>
              <p:nvPr/>
            </p:nvPicPr>
            <p:blipFill>
              <a:blip r:embed="rId2" cstate="print"/>
              <a:srcRect/>
              <a:stretch>
                <a:fillRect/>
              </a:stretch>
            </p:blipFill>
            <p:spPr bwMode="auto">
              <a:xfrm>
                <a:off x="1348383" y="4583963"/>
                <a:ext cx="1940514" cy="1557355"/>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5004048" y="4571603"/>
                <a:ext cx="1952874" cy="1569715"/>
              </a:xfrm>
              <a:prstGeom prst="rect">
                <a:avLst/>
              </a:prstGeom>
              <a:noFill/>
              <a:ln w="9525">
                <a:noFill/>
                <a:miter lim="800000"/>
                <a:headEnd/>
                <a:tailEnd/>
              </a:ln>
            </p:spPr>
          </p:pic>
          <p:cxnSp>
            <p:nvCxnSpPr>
              <p:cNvPr id="14" name="Gerade Verbindung mit Pfeil 13"/>
              <p:cNvCxnSpPr/>
              <p:nvPr/>
            </p:nvCxnSpPr>
            <p:spPr>
              <a:xfrm>
                <a:off x="4716016" y="4813740"/>
                <a:ext cx="648072"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2987824" y="4813740"/>
                <a:ext cx="648072"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3635896" y="4653136"/>
                <a:ext cx="1080120" cy="307777"/>
              </a:xfrm>
              <a:prstGeom prst="rect">
                <a:avLst/>
              </a:prstGeom>
              <a:noFill/>
            </p:spPr>
            <p:txBody>
              <a:bodyPr wrap="square" rtlCol="0">
                <a:spAutoFit/>
              </a:bodyPr>
              <a:lstStyle/>
              <a:p>
                <a:r>
                  <a:rPr lang="de-DE" sz="1400" dirty="0" smtClean="0"/>
                  <a:t>Lackmaske</a:t>
                </a:r>
                <a:endParaRPr lang="de-DE" sz="1400" dirty="0"/>
              </a:p>
            </p:txBody>
          </p:sp>
          <p:cxnSp>
            <p:nvCxnSpPr>
              <p:cNvPr id="17" name="Gerade Verbindung mit Pfeil 16"/>
              <p:cNvCxnSpPr/>
              <p:nvPr/>
            </p:nvCxnSpPr>
            <p:spPr>
              <a:xfrm>
                <a:off x="4904694" y="5226043"/>
                <a:ext cx="459394"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2843808" y="5226043"/>
                <a:ext cx="432048"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3275856" y="5065439"/>
                <a:ext cx="1628838" cy="523220"/>
              </a:xfrm>
              <a:prstGeom prst="rect">
                <a:avLst/>
              </a:prstGeom>
              <a:noFill/>
            </p:spPr>
            <p:txBody>
              <a:bodyPr wrap="square" rtlCol="0">
                <a:spAutoFit/>
              </a:bodyPr>
              <a:lstStyle/>
              <a:p>
                <a:pPr algn="ctr"/>
                <a:r>
                  <a:rPr lang="de-DE" sz="1400" dirty="0" smtClean="0"/>
                  <a:t>Zu strukturierende Schicht</a:t>
                </a:r>
                <a:endParaRPr lang="de-DE" sz="1400" dirty="0"/>
              </a:p>
            </p:txBody>
          </p:sp>
        </p:grpSp>
        <p:sp>
          <p:nvSpPr>
            <p:cNvPr id="21" name="Textfeld 20"/>
            <p:cNvSpPr txBox="1"/>
            <p:nvPr/>
          </p:nvSpPr>
          <p:spPr>
            <a:xfrm>
              <a:off x="2267744" y="5541662"/>
              <a:ext cx="360040" cy="369332"/>
            </a:xfrm>
            <a:prstGeom prst="rect">
              <a:avLst/>
            </a:prstGeom>
            <a:noFill/>
          </p:spPr>
          <p:txBody>
            <a:bodyPr wrap="square" rtlCol="0">
              <a:spAutoFit/>
            </a:bodyPr>
            <a:lstStyle/>
            <a:p>
              <a:pPr algn="ctr"/>
              <a:r>
                <a:rPr lang="de-DE" b="1" dirty="0" smtClean="0"/>
                <a:t>a</a:t>
              </a:r>
              <a:endParaRPr lang="de-DE" b="1" dirty="0"/>
            </a:p>
          </p:txBody>
        </p:sp>
        <p:sp>
          <p:nvSpPr>
            <p:cNvPr id="23" name="Textfeld 22"/>
            <p:cNvSpPr txBox="1"/>
            <p:nvPr/>
          </p:nvSpPr>
          <p:spPr>
            <a:xfrm>
              <a:off x="5940152" y="5555517"/>
              <a:ext cx="360040" cy="369332"/>
            </a:xfrm>
            <a:prstGeom prst="rect">
              <a:avLst/>
            </a:prstGeom>
            <a:noFill/>
          </p:spPr>
          <p:txBody>
            <a:bodyPr wrap="square" rtlCol="0">
              <a:spAutoFit/>
            </a:bodyPr>
            <a:lstStyle/>
            <a:p>
              <a:pPr algn="ctr"/>
              <a:r>
                <a:rPr lang="de-DE" b="1" dirty="0" smtClean="0"/>
                <a:t>b</a:t>
              </a:r>
              <a:endParaRPr lang="de-DE" b="1" dirty="0"/>
            </a:p>
          </p:txBody>
        </p:sp>
      </p:grpSp>
    </p:spTree>
    <p:extLst>
      <p:ext uri="{BB962C8B-B14F-4D97-AF65-F5344CB8AC3E}">
        <p14:creationId xmlns:p14="http://schemas.microsoft.com/office/powerpoint/2010/main" val="8423050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Probleme beim </a:t>
            </a:r>
            <a:r>
              <a:rPr lang="de-DE" dirty="0" err="1" smtClean="0"/>
              <a:t>Sputterätzen</a:t>
            </a:r>
            <a:endParaRPr lang="de-DE" dirty="0"/>
          </a:p>
        </p:txBody>
      </p:sp>
      <p:sp>
        <p:nvSpPr>
          <p:cNvPr id="3" name="Inhaltsplatzhalter 2"/>
          <p:cNvSpPr>
            <a:spLocks noGrp="1"/>
          </p:cNvSpPr>
          <p:nvPr>
            <p:ph idx="1"/>
          </p:nvPr>
        </p:nvSpPr>
        <p:spPr>
          <a:xfrm>
            <a:off x="392113" y="1198563"/>
            <a:ext cx="3315791" cy="4894262"/>
          </a:xfrm>
        </p:spPr>
        <p:txBody>
          <a:bodyPr/>
          <a:lstStyle/>
          <a:p>
            <a:r>
              <a:rPr lang="de-DE" dirty="0" smtClean="0"/>
              <a:t>Erosionsgräben</a:t>
            </a:r>
          </a:p>
          <a:p>
            <a:pPr lvl="1"/>
            <a:r>
              <a:rPr lang="de-DE" dirty="0" smtClean="0"/>
              <a:t>Ionen werden an Seitenwänden reflektiert</a:t>
            </a:r>
          </a:p>
          <a:p>
            <a:pPr lvl="1"/>
            <a:r>
              <a:rPr lang="de-DE" dirty="0" smtClean="0"/>
              <a:t>Lokale Erhöhung der Ionenstromdichte am Boden in </a:t>
            </a:r>
            <a:r>
              <a:rPr lang="de-DE" dirty="0" err="1" smtClean="0"/>
              <a:t>Wandnähe</a:t>
            </a:r>
            <a:endParaRPr lang="de-DE" dirty="0" smtClean="0"/>
          </a:p>
          <a:p>
            <a:pPr lvl="1"/>
            <a:r>
              <a:rPr lang="de-DE" dirty="0" smtClean="0"/>
              <a:t>Höhere </a:t>
            </a:r>
            <a:r>
              <a:rPr lang="de-DE" dirty="0" err="1" smtClean="0"/>
              <a:t>Ätzrate</a:t>
            </a:r>
            <a:endParaRPr lang="de-DE" dirty="0" smtClean="0"/>
          </a:p>
          <a:p>
            <a:pPr lvl="1"/>
            <a:r>
              <a:rPr lang="de-DE" dirty="0" smtClean="0"/>
              <a:t>Ausbildung von Erosionsgräben</a:t>
            </a:r>
          </a:p>
          <a:p>
            <a:pPr lvl="1">
              <a:buNone/>
            </a:pPr>
            <a:endParaRPr lang="de-DE" dirty="0" smtClean="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77828" name="Picture 4"/>
          <p:cNvPicPr>
            <a:picLocks noChangeAspect="1" noChangeArrowheads="1"/>
          </p:cNvPicPr>
          <p:nvPr/>
        </p:nvPicPr>
        <p:blipFill rotWithShape="1">
          <a:blip r:embed="rId2" cstate="print"/>
          <a:srcRect l="4087"/>
          <a:stretch/>
        </p:blipFill>
        <p:spPr bwMode="auto">
          <a:xfrm>
            <a:off x="3753134" y="1527903"/>
            <a:ext cx="5139346" cy="4421377"/>
          </a:xfrm>
          <a:prstGeom prst="rect">
            <a:avLst/>
          </a:prstGeom>
          <a:noFill/>
          <a:ln w="9525">
            <a:noFill/>
            <a:miter lim="800000"/>
            <a:headEnd/>
            <a:tailEnd/>
          </a:ln>
        </p:spPr>
      </p:pic>
      <p:sp>
        <p:nvSpPr>
          <p:cNvPr id="8"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14016320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Probleme beim </a:t>
            </a:r>
            <a:r>
              <a:rPr lang="de-DE" dirty="0" err="1" smtClean="0"/>
              <a:t>Sputterätzen</a:t>
            </a:r>
            <a:endParaRPr lang="de-DE" dirty="0"/>
          </a:p>
        </p:txBody>
      </p:sp>
      <p:sp>
        <p:nvSpPr>
          <p:cNvPr id="3" name="Inhaltsplatzhalter 2"/>
          <p:cNvSpPr>
            <a:spLocks noGrp="1"/>
          </p:cNvSpPr>
          <p:nvPr>
            <p:ph idx="1"/>
          </p:nvPr>
        </p:nvSpPr>
        <p:spPr/>
        <p:txBody>
          <a:bodyPr/>
          <a:lstStyle/>
          <a:p>
            <a:r>
              <a:rPr lang="de-DE" dirty="0" smtClean="0"/>
              <a:t>Facettenbildung (</a:t>
            </a:r>
            <a:r>
              <a:rPr lang="de-DE" dirty="0" err="1" smtClean="0"/>
              <a:t>faceting</a:t>
            </a:r>
            <a:r>
              <a:rPr lang="de-DE" dirty="0" smtClean="0"/>
              <a:t>)</a:t>
            </a:r>
          </a:p>
          <a:p>
            <a:pPr lvl="1"/>
            <a:r>
              <a:rPr lang="de-DE" dirty="0" smtClean="0"/>
              <a:t>Maximum der </a:t>
            </a:r>
            <a:r>
              <a:rPr lang="de-DE" dirty="0" err="1" smtClean="0"/>
              <a:t>Sputterausbeute</a:t>
            </a:r>
            <a:r>
              <a:rPr lang="de-DE" dirty="0" smtClean="0"/>
              <a:t> liegt bei ca. 70</a:t>
            </a:r>
            <a:r>
              <a:rPr lang="de-DE" dirty="0" smtClean="0">
                <a:latin typeface="Times New Roman"/>
                <a:cs typeface="Times New Roman"/>
              </a:rPr>
              <a:t>º</a:t>
            </a:r>
          </a:p>
          <a:p>
            <a:pPr lvl="2"/>
            <a:r>
              <a:rPr lang="de-DE" dirty="0" smtClean="0"/>
              <a:t>Flächen mit dem idealen Einfallswinkel werden am schnellsten geätzt</a:t>
            </a:r>
          </a:p>
          <a:p>
            <a:pPr lvl="2"/>
            <a:r>
              <a:rPr lang="de-DE" dirty="0" smtClean="0"/>
              <a:t>Ecken werden bevorzugt </a:t>
            </a:r>
            <a:r>
              <a:rPr lang="de-DE" dirty="0" err="1" smtClean="0"/>
              <a:t>abgesputtert</a:t>
            </a:r>
            <a:r>
              <a:rPr lang="de-DE" dirty="0" smtClean="0"/>
              <a:t> (</a:t>
            </a:r>
            <a:r>
              <a:rPr lang="de-DE" dirty="0" err="1" smtClean="0"/>
              <a:t>faceting</a:t>
            </a:r>
            <a:r>
              <a:rPr lang="de-DE" dirty="0" smtClean="0"/>
              <a:t>)</a:t>
            </a:r>
          </a:p>
          <a:p>
            <a:pPr lvl="1"/>
            <a:endParaRPr lang="de-DE" dirty="0" smtClean="0"/>
          </a:p>
          <a:p>
            <a:pPr lvl="1"/>
            <a:r>
              <a:rPr lang="de-DE" dirty="0" smtClean="0"/>
              <a:t>Durch </a:t>
            </a:r>
            <a:r>
              <a:rPr lang="de-DE" dirty="0"/>
              <a:t>W</a:t>
            </a:r>
            <a:r>
              <a:rPr lang="de-DE" dirty="0" smtClean="0"/>
              <a:t>inkelabhängigkeit bilden sich bei anfänglich senkrechten Kanten im Laufe des Ätzprozesses schräge Flanken</a:t>
            </a:r>
          </a:p>
          <a:p>
            <a:pPr lvl="1"/>
            <a:endParaRPr lang="de-DE" dirty="0" smtClean="0"/>
          </a:p>
          <a:p>
            <a:pPr lvl="1"/>
            <a:r>
              <a:rPr lang="de-DE" dirty="0" smtClean="0"/>
              <a:t>Bei streifendem Einfall der Ionen an den Wänden wird kein Material an der Wand abgetragen</a:t>
            </a:r>
          </a:p>
          <a:p>
            <a:pPr lvl="2"/>
            <a:r>
              <a:rPr lang="de-DE" dirty="0" smtClean="0"/>
              <a:t>Selbst leicht geneigte Seitenwände werden nicht </a:t>
            </a:r>
            <a:r>
              <a:rPr lang="de-DE" dirty="0" err="1" smtClean="0"/>
              <a:t>abgesputtert</a:t>
            </a:r>
            <a:endParaRPr lang="de-DE" dirty="0" smtClean="0"/>
          </a:p>
          <a:p>
            <a:pPr lvl="1"/>
            <a:endParaRPr lang="de-DE" dirty="0" smtClean="0"/>
          </a:p>
          <a:p>
            <a:pPr lvl="1"/>
            <a:r>
              <a:rPr lang="de-DE" dirty="0" smtClean="0"/>
              <a:t>Mit </a:t>
            </a:r>
            <a:r>
              <a:rPr lang="de-DE" dirty="0" err="1" smtClean="0"/>
              <a:t>Sputterätzprozessen</a:t>
            </a:r>
            <a:r>
              <a:rPr lang="de-DE" dirty="0" smtClean="0"/>
              <a:t> können keine senkrechten Wände erzeugt werden</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27029353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Probleme beim </a:t>
            </a:r>
            <a:r>
              <a:rPr lang="de-DE" dirty="0" err="1" smtClean="0"/>
              <a:t>Sputterätzen</a:t>
            </a:r>
            <a:endParaRPr lang="de-DE" dirty="0"/>
          </a:p>
        </p:txBody>
      </p:sp>
      <p:sp>
        <p:nvSpPr>
          <p:cNvPr id="3" name="Inhaltsplatzhalter 2"/>
          <p:cNvSpPr>
            <a:spLocks noGrp="1"/>
          </p:cNvSpPr>
          <p:nvPr>
            <p:ph idx="1"/>
          </p:nvPr>
        </p:nvSpPr>
        <p:spPr/>
        <p:txBody>
          <a:bodyPr/>
          <a:lstStyle/>
          <a:p>
            <a:r>
              <a:rPr lang="de-DE" dirty="0" smtClean="0"/>
              <a:t>Implantation</a:t>
            </a:r>
          </a:p>
          <a:p>
            <a:pPr lvl="1"/>
            <a:r>
              <a:rPr lang="de-DE" dirty="0" smtClean="0"/>
              <a:t>Energie der </a:t>
            </a:r>
            <a:r>
              <a:rPr lang="de-DE" dirty="0" err="1" smtClean="0"/>
              <a:t>sputternden</a:t>
            </a:r>
            <a:r>
              <a:rPr lang="de-DE" dirty="0" smtClean="0"/>
              <a:t> Ionen ist oft ausreichend für eine oberflächennahe Implantation</a:t>
            </a:r>
          </a:p>
          <a:p>
            <a:pPr lvl="1">
              <a:buNone/>
            </a:pPr>
            <a:r>
              <a:rPr lang="de-DE" dirty="0" smtClean="0"/>
              <a:t>	</a:t>
            </a:r>
            <a:r>
              <a:rPr lang="de-DE" sz="2000" dirty="0" smtClean="0">
                <a:latin typeface="Times New Roman"/>
                <a:cs typeface="Times New Roman"/>
              </a:rPr>
              <a:t>→</a:t>
            </a:r>
            <a:r>
              <a:rPr lang="de-DE" dirty="0" smtClean="0">
                <a:latin typeface="Times New Roman"/>
                <a:cs typeface="Times New Roman"/>
              </a:rPr>
              <a:t> </a:t>
            </a:r>
            <a:r>
              <a:rPr lang="de-DE" dirty="0" smtClean="0"/>
              <a:t>Schädigung und evtl. Dotierung der oberflächennahen Schicht bis ca.1</a:t>
            </a:r>
            <a:r>
              <a:rPr lang="de-DE" dirty="0" smtClean="0">
                <a:latin typeface="Symbol" pitchFamily="18" charset="2"/>
              </a:rPr>
              <a:t>m</a:t>
            </a:r>
            <a:r>
              <a:rPr lang="de-DE" dirty="0" smtClean="0"/>
              <a:t>m Tiefe</a:t>
            </a:r>
          </a:p>
          <a:p>
            <a:pPr lvl="1"/>
            <a:endParaRPr lang="de-DE" dirty="0" smtClean="0"/>
          </a:p>
          <a:p>
            <a:r>
              <a:rPr lang="de-DE" dirty="0" smtClean="0"/>
              <a:t>Sonstige Probleme:</a:t>
            </a:r>
          </a:p>
          <a:p>
            <a:pPr lvl="1"/>
            <a:r>
              <a:rPr lang="de-DE" dirty="0" err="1" smtClean="0"/>
              <a:t>Sputternde</a:t>
            </a:r>
            <a:r>
              <a:rPr lang="de-DE" dirty="0" smtClean="0"/>
              <a:t> Ionen werden teilweise in den Reaktionsraum zurückgestreut und treffen die Apparatur</a:t>
            </a:r>
          </a:p>
          <a:p>
            <a:pPr lvl="2"/>
            <a:r>
              <a:rPr lang="de-DE" dirty="0" smtClean="0"/>
              <a:t>Apparatur wird ebenfalls </a:t>
            </a:r>
            <a:r>
              <a:rPr lang="de-DE" dirty="0" err="1" smtClean="0"/>
              <a:t>abgesputtert</a:t>
            </a:r>
            <a:endParaRPr lang="de-DE" dirty="0" smtClean="0"/>
          </a:p>
          <a:p>
            <a:pPr lvl="2"/>
            <a:r>
              <a:rPr lang="de-DE" dirty="0" smtClean="0"/>
              <a:t>Kontamination / Verunreinigung</a:t>
            </a:r>
          </a:p>
          <a:p>
            <a:pPr lvl="1"/>
            <a:r>
              <a:rPr lang="de-DE" dirty="0" smtClean="0"/>
              <a:t>Geringe </a:t>
            </a:r>
            <a:r>
              <a:rPr lang="de-DE" dirty="0" err="1" smtClean="0"/>
              <a:t>Ätzrate</a:t>
            </a:r>
            <a:r>
              <a:rPr lang="de-DE" dirty="0" smtClean="0"/>
              <a:t> von lediglich einigen 10 </a:t>
            </a:r>
            <a:r>
              <a:rPr lang="de-DE" dirty="0" err="1" smtClean="0"/>
              <a:t>nm</a:t>
            </a:r>
            <a:r>
              <a:rPr lang="de-DE" dirty="0" smtClean="0"/>
              <a:t>/min</a:t>
            </a:r>
          </a:p>
          <a:p>
            <a:pPr lvl="2">
              <a:buNone/>
            </a:pPr>
            <a:r>
              <a:rPr lang="de-DE" sz="1800" dirty="0" smtClean="0">
                <a:latin typeface="Times New Roman"/>
                <a:cs typeface="Times New Roman"/>
              </a:rPr>
              <a:t>→</a:t>
            </a:r>
            <a:r>
              <a:rPr lang="de-DE" dirty="0" smtClean="0">
                <a:latin typeface="Times New Roman"/>
                <a:cs typeface="Times New Roman"/>
              </a:rPr>
              <a:t> </a:t>
            </a:r>
            <a:r>
              <a:rPr lang="de-DE" dirty="0" smtClean="0"/>
              <a:t>geringer Durchsatz</a:t>
            </a:r>
          </a:p>
          <a:p>
            <a:pPr lvl="1">
              <a:buNone/>
            </a:pPr>
            <a:endParaRPr lang="de-DE" dirty="0" smtClean="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36353794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Selektivität </a:t>
            </a:r>
            <a:r>
              <a:rPr lang="de-DE" sz="2800" dirty="0" smtClean="0">
                <a:latin typeface="Times New Roman"/>
                <a:cs typeface="Times New Roman"/>
              </a:rPr>
              <a:t>↔</a:t>
            </a:r>
            <a:r>
              <a:rPr lang="de-DE" dirty="0" smtClean="0">
                <a:latin typeface="Times New Roman"/>
                <a:cs typeface="Times New Roman"/>
              </a:rPr>
              <a:t> </a:t>
            </a:r>
            <a:r>
              <a:rPr lang="de-DE" dirty="0" smtClean="0"/>
              <a:t>Anisotropie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107522" name="Picture 2"/>
          <p:cNvPicPr>
            <a:picLocks noGrp="1" noChangeAspect="1" noChangeArrowheads="1"/>
          </p:cNvPicPr>
          <p:nvPr>
            <p:ph idx="1"/>
          </p:nvPr>
        </p:nvPicPr>
        <p:blipFill>
          <a:blip r:embed="rId2" cstate="print"/>
          <a:srcRect/>
          <a:stretch>
            <a:fillRect/>
          </a:stretch>
        </p:blipFill>
        <p:spPr bwMode="auto">
          <a:xfrm>
            <a:off x="611560" y="1124744"/>
            <a:ext cx="7577213" cy="4896544"/>
          </a:xfrm>
          <a:prstGeom prst="rect">
            <a:avLst/>
          </a:prstGeom>
          <a:noFill/>
          <a:ln w="9525">
            <a:noFill/>
            <a:miter lim="800000"/>
            <a:headEnd/>
            <a:tailEnd/>
          </a:ln>
        </p:spPr>
      </p:pic>
      <p:sp>
        <p:nvSpPr>
          <p:cNvPr id="3" name="Rechteck 2"/>
          <p:cNvSpPr/>
          <p:nvPr/>
        </p:nvSpPr>
        <p:spPr>
          <a:xfrm>
            <a:off x="7092280" y="1124744"/>
            <a:ext cx="1080120" cy="4968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6410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Ionenstrahlätzen</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
        <p:nvSpPr>
          <p:cNvPr id="7" name="Inhaltsplatzhalter 6"/>
          <p:cNvSpPr>
            <a:spLocks noGrp="1"/>
          </p:cNvSpPr>
          <p:nvPr>
            <p:ph idx="1"/>
          </p:nvPr>
        </p:nvSpPr>
        <p:spPr>
          <a:xfrm>
            <a:off x="392113" y="1198563"/>
            <a:ext cx="8212335" cy="4894262"/>
          </a:xfrm>
        </p:spPr>
        <p:txBody>
          <a:bodyPr/>
          <a:lstStyle/>
          <a:p>
            <a:r>
              <a:rPr lang="de-DE" dirty="0" smtClean="0"/>
              <a:t>Räumliche Trennung von Substraten und Plasma</a:t>
            </a:r>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r>
              <a:rPr lang="de-DE" dirty="0"/>
              <a:t>Gleiche Anordnung wie </a:t>
            </a:r>
            <a:r>
              <a:rPr lang="de-DE" dirty="0" smtClean="0"/>
              <a:t>beim reaktiven Ionenstrahlätzen</a:t>
            </a:r>
            <a:endParaRPr lang="de-DE" dirty="0"/>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700808"/>
            <a:ext cx="7128792" cy="4164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41897109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Ionenstrahlätzen</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
        <p:nvSpPr>
          <p:cNvPr id="7" name="Inhaltsplatzhalter 6"/>
          <p:cNvSpPr>
            <a:spLocks noGrp="1"/>
          </p:cNvSpPr>
          <p:nvPr>
            <p:ph idx="1"/>
          </p:nvPr>
        </p:nvSpPr>
        <p:spPr>
          <a:xfrm>
            <a:off x="392113" y="1198563"/>
            <a:ext cx="4323903" cy="4894262"/>
          </a:xfrm>
        </p:spPr>
        <p:txBody>
          <a:bodyPr/>
          <a:lstStyle/>
          <a:p>
            <a:r>
              <a:rPr lang="de-DE" dirty="0" smtClean="0"/>
              <a:t>Räumliche Trennung von Substraten und Plasma</a:t>
            </a:r>
          </a:p>
          <a:p>
            <a:pPr lvl="1"/>
            <a:r>
              <a:rPr lang="de-DE" dirty="0" smtClean="0"/>
              <a:t>Ionenstromdichte und Ionenenergie unabhängig kontrollierbar</a:t>
            </a:r>
          </a:p>
          <a:p>
            <a:pPr lvl="1"/>
            <a:r>
              <a:rPr lang="de-DE" dirty="0" smtClean="0"/>
              <a:t>Keine Kontamination durch </a:t>
            </a:r>
            <a:r>
              <a:rPr lang="de-DE" dirty="0" err="1" smtClean="0"/>
              <a:t>Absputtern</a:t>
            </a:r>
            <a:endParaRPr lang="de-DE" dirty="0" smtClean="0"/>
          </a:p>
          <a:p>
            <a:pPr lvl="1"/>
            <a:endParaRPr lang="de-DE" dirty="0" smtClean="0"/>
          </a:p>
          <a:p>
            <a:r>
              <a:rPr lang="de-DE" dirty="0" smtClean="0"/>
              <a:t>Ionenstrom und Ionenenergie</a:t>
            </a:r>
          </a:p>
          <a:p>
            <a:pPr lvl="1"/>
            <a:r>
              <a:rPr lang="de-DE" dirty="0" smtClean="0"/>
              <a:t>10% bis 30% der im Plasma erzeugten Ionen werden extrahiert</a:t>
            </a:r>
          </a:p>
          <a:p>
            <a:pPr lvl="1"/>
            <a:r>
              <a:rPr lang="de-DE" dirty="0" smtClean="0"/>
              <a:t>Beschleunigungsgitter (0.1 – 1kV)</a:t>
            </a:r>
          </a:p>
          <a:p>
            <a:pPr lvl="1"/>
            <a:r>
              <a:rPr lang="de-DE" dirty="0" smtClean="0"/>
              <a:t>Neutralisation des Ionenstroms mit Elektronen verhindert </a:t>
            </a:r>
            <a:r>
              <a:rPr lang="de-DE" dirty="0" err="1" smtClean="0"/>
              <a:t>Aufweitung</a:t>
            </a:r>
            <a:endParaRPr lang="de-DE" dirty="0" smtClean="0"/>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796" y="1340768"/>
            <a:ext cx="4573684" cy="26716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3222722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Ionenstrahlätzen</a:t>
            </a:r>
            <a:endParaRPr lang="de-DE" dirty="0"/>
          </a:p>
        </p:txBody>
      </p:sp>
      <p:sp>
        <p:nvSpPr>
          <p:cNvPr id="3" name="Inhaltsplatzhalter 2"/>
          <p:cNvSpPr>
            <a:spLocks noGrp="1"/>
          </p:cNvSpPr>
          <p:nvPr>
            <p:ph idx="1"/>
          </p:nvPr>
        </p:nvSpPr>
        <p:spPr/>
        <p:txBody>
          <a:bodyPr/>
          <a:lstStyle/>
          <a:p>
            <a:r>
              <a:rPr lang="de-DE" dirty="0" smtClean="0"/>
              <a:t>Inertes </a:t>
            </a:r>
            <a:r>
              <a:rPr lang="de-DE" dirty="0" err="1" smtClean="0"/>
              <a:t>Ätzgas</a:t>
            </a:r>
            <a:r>
              <a:rPr lang="de-DE" dirty="0" smtClean="0"/>
              <a:t> (Ar, N</a:t>
            </a:r>
            <a:r>
              <a:rPr lang="de-DE" baseline="-25000" dirty="0" smtClean="0"/>
              <a:t>2</a:t>
            </a:r>
            <a:r>
              <a:rPr lang="de-DE" dirty="0" smtClean="0"/>
              <a:t>)</a:t>
            </a:r>
          </a:p>
          <a:p>
            <a:endParaRPr lang="de-DE" dirty="0" smtClean="0"/>
          </a:p>
          <a:p>
            <a:r>
              <a:rPr lang="de-DE" dirty="0" smtClean="0"/>
              <a:t>Druck: Ionenkanone P </a:t>
            </a:r>
            <a:r>
              <a:rPr lang="de-DE" dirty="0" smtClean="0">
                <a:sym typeface="Symbol" pitchFamily="18" charset="2"/>
              </a:rPr>
              <a:t></a:t>
            </a:r>
            <a:r>
              <a:rPr lang="de-DE" dirty="0" smtClean="0"/>
              <a:t> 0,1 </a:t>
            </a:r>
            <a:r>
              <a:rPr lang="de-DE" dirty="0" err="1" smtClean="0"/>
              <a:t>mTorr</a:t>
            </a:r>
            <a:r>
              <a:rPr lang="de-DE" dirty="0" smtClean="0"/>
              <a:t>, Parallelplattenreaktor 10 -100 </a:t>
            </a:r>
            <a:r>
              <a:rPr lang="de-DE" dirty="0" err="1" smtClean="0"/>
              <a:t>mTorr</a:t>
            </a:r>
            <a:r>
              <a:rPr lang="de-DE" dirty="0" smtClean="0"/>
              <a:t>.</a:t>
            </a:r>
          </a:p>
          <a:p>
            <a:pPr lvl="1"/>
            <a:r>
              <a:rPr lang="de-DE" dirty="0" smtClean="0"/>
              <a:t>Je </a:t>
            </a:r>
            <a:r>
              <a:rPr lang="de-DE" dirty="0"/>
              <a:t>geringer der Druck </a:t>
            </a:r>
            <a:r>
              <a:rPr lang="de-DE" dirty="0" smtClean="0"/>
              <a:t>ist, desto stärker anisotrop/ gerichtet ist der Ätzprozess</a:t>
            </a:r>
            <a:r>
              <a:rPr lang="de-DE" dirty="0"/>
              <a:t>.</a:t>
            </a:r>
            <a:endParaRPr lang="de-DE" dirty="0" smtClean="0"/>
          </a:p>
          <a:p>
            <a:endParaRPr lang="de-DE" dirty="0" smtClean="0"/>
          </a:p>
          <a:p>
            <a:r>
              <a:rPr lang="de-DE" dirty="0" smtClean="0"/>
              <a:t>Alle Materialien ätzbar</a:t>
            </a:r>
          </a:p>
          <a:p>
            <a:r>
              <a:rPr lang="de-DE" dirty="0" smtClean="0"/>
              <a:t>Hohe Anisotropie (</a:t>
            </a:r>
            <a:r>
              <a:rPr lang="de-DE" dirty="0" err="1" smtClean="0"/>
              <a:t>V</a:t>
            </a:r>
            <a:r>
              <a:rPr lang="de-DE" sz="1200" dirty="0" err="1" smtClean="0"/>
              <a:t>horizontal</a:t>
            </a:r>
            <a:r>
              <a:rPr lang="de-DE" sz="1200" dirty="0" smtClean="0"/>
              <a:t> </a:t>
            </a:r>
            <a:r>
              <a:rPr lang="de-DE" dirty="0" smtClean="0"/>
              <a:t>&lt;&lt; </a:t>
            </a:r>
            <a:r>
              <a:rPr lang="de-DE" dirty="0" err="1" smtClean="0"/>
              <a:t>V</a:t>
            </a:r>
            <a:r>
              <a:rPr lang="de-DE" sz="1200" dirty="0" err="1" smtClean="0"/>
              <a:t>senkrecht</a:t>
            </a:r>
            <a:r>
              <a:rPr lang="de-DE" dirty="0" smtClean="0"/>
              <a:t>)</a:t>
            </a:r>
          </a:p>
          <a:p>
            <a:endParaRPr lang="de-DE" dirty="0" smtClean="0"/>
          </a:p>
          <a:p>
            <a:r>
              <a:rPr lang="de-DE" dirty="0" smtClean="0"/>
              <a:t>Geringe Selektivität, da die </a:t>
            </a:r>
            <a:r>
              <a:rPr lang="de-DE" dirty="0" err="1" smtClean="0"/>
              <a:t>Sputterrate</a:t>
            </a:r>
            <a:r>
              <a:rPr lang="de-DE" dirty="0" smtClean="0"/>
              <a:t> nur schwach von der Masse der Atome abhängt.</a:t>
            </a:r>
          </a:p>
          <a:p>
            <a:endParaRPr lang="de-DE" dirty="0" smtClean="0"/>
          </a:p>
          <a:p>
            <a:r>
              <a:rPr lang="de-DE" dirty="0" smtClean="0"/>
              <a:t>Geringe </a:t>
            </a:r>
            <a:r>
              <a:rPr lang="de-DE" dirty="0" err="1" smtClean="0"/>
              <a:t>Ätzrate</a:t>
            </a:r>
            <a:r>
              <a:rPr lang="de-DE" dirty="0" smtClean="0"/>
              <a:t>, da die Ionendichte im Strahl gering ist.</a:t>
            </a:r>
          </a:p>
          <a:p>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36454208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Vergleich der Ätzprofile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80898" name="Picture 2"/>
          <p:cNvPicPr>
            <a:picLocks noChangeAspect="1" noChangeArrowheads="1"/>
          </p:cNvPicPr>
          <p:nvPr/>
        </p:nvPicPr>
        <p:blipFill>
          <a:blip r:embed="rId2" cstate="print"/>
          <a:srcRect/>
          <a:stretch>
            <a:fillRect/>
          </a:stretch>
        </p:blipFill>
        <p:spPr bwMode="auto">
          <a:xfrm>
            <a:off x="611560" y="1268760"/>
            <a:ext cx="4438650" cy="4781550"/>
          </a:xfrm>
          <a:prstGeom prst="rect">
            <a:avLst/>
          </a:prstGeom>
          <a:noFill/>
          <a:ln w="9525">
            <a:noFill/>
            <a:miter lim="800000"/>
            <a:headEnd/>
            <a:tailEnd/>
          </a:ln>
        </p:spPr>
      </p:pic>
      <p:sp>
        <p:nvSpPr>
          <p:cNvPr id="8" name="Textfeld 7"/>
          <p:cNvSpPr txBox="1"/>
          <p:nvPr/>
        </p:nvSpPr>
        <p:spPr>
          <a:xfrm>
            <a:off x="5796136" y="1763524"/>
            <a:ext cx="1872208" cy="369332"/>
          </a:xfrm>
          <a:prstGeom prst="rect">
            <a:avLst/>
          </a:prstGeom>
          <a:noFill/>
        </p:spPr>
        <p:txBody>
          <a:bodyPr wrap="square" rtlCol="0">
            <a:spAutoFit/>
          </a:bodyPr>
          <a:lstStyle/>
          <a:p>
            <a:r>
              <a:rPr lang="de-DE" dirty="0" smtClean="0"/>
              <a:t>Plasmaätzen</a:t>
            </a:r>
            <a:endParaRPr lang="de-DE" dirty="0"/>
          </a:p>
        </p:txBody>
      </p:sp>
      <p:sp>
        <p:nvSpPr>
          <p:cNvPr id="9" name="Textfeld 8"/>
          <p:cNvSpPr txBox="1"/>
          <p:nvPr/>
        </p:nvSpPr>
        <p:spPr>
          <a:xfrm>
            <a:off x="5796136" y="3429000"/>
            <a:ext cx="1872208" cy="369332"/>
          </a:xfrm>
          <a:prstGeom prst="rect">
            <a:avLst/>
          </a:prstGeom>
          <a:noFill/>
        </p:spPr>
        <p:txBody>
          <a:bodyPr wrap="square" rtlCol="0">
            <a:spAutoFit/>
          </a:bodyPr>
          <a:lstStyle/>
          <a:p>
            <a:r>
              <a:rPr lang="de-DE" dirty="0" err="1" smtClean="0"/>
              <a:t>Sputterätzen</a:t>
            </a:r>
            <a:endParaRPr lang="de-DE" dirty="0"/>
          </a:p>
        </p:txBody>
      </p:sp>
      <p:sp>
        <p:nvSpPr>
          <p:cNvPr id="10" name="Textfeld 9"/>
          <p:cNvSpPr txBox="1"/>
          <p:nvPr/>
        </p:nvSpPr>
        <p:spPr>
          <a:xfrm>
            <a:off x="5796136" y="5157192"/>
            <a:ext cx="2592288" cy="369332"/>
          </a:xfrm>
          <a:prstGeom prst="rect">
            <a:avLst/>
          </a:prstGeom>
          <a:noFill/>
        </p:spPr>
        <p:txBody>
          <a:bodyPr wrap="square" rtlCol="0">
            <a:spAutoFit/>
          </a:bodyPr>
          <a:lstStyle/>
          <a:p>
            <a:r>
              <a:rPr lang="de-DE" dirty="0" smtClean="0"/>
              <a:t>Reaktives Ionenätzen</a:t>
            </a:r>
            <a:endParaRPr lang="de-DE" dirty="0"/>
          </a:p>
        </p:txBody>
      </p:sp>
      <p:sp>
        <p:nvSpPr>
          <p:cNvPr id="11"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www.imtek.de</a:t>
            </a:r>
            <a:endParaRPr lang="de-DE" sz="1000" dirty="0"/>
          </a:p>
        </p:txBody>
      </p:sp>
    </p:spTree>
    <p:extLst>
      <p:ext uri="{BB962C8B-B14F-4D97-AF65-F5344CB8AC3E}">
        <p14:creationId xmlns:p14="http://schemas.microsoft.com/office/powerpoint/2010/main" val="28462336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Trockenätzen Zusammenfassung</a:t>
            </a:r>
            <a:endParaRPr lang="de-DE" dirty="0"/>
          </a:p>
        </p:txBody>
      </p:sp>
      <p:sp>
        <p:nvSpPr>
          <p:cNvPr id="3" name="Inhaltsplatzhalter 2"/>
          <p:cNvSpPr>
            <a:spLocks noGrp="1"/>
          </p:cNvSpPr>
          <p:nvPr>
            <p:ph idx="1"/>
          </p:nvPr>
        </p:nvSpPr>
        <p:spPr/>
        <p:txBody>
          <a:bodyPr/>
          <a:lstStyle/>
          <a:p>
            <a:r>
              <a:rPr lang="de-DE" dirty="0"/>
              <a:t>BE: Barrel </a:t>
            </a:r>
            <a:r>
              <a:rPr lang="de-DE" dirty="0" err="1"/>
              <a:t>Etching</a:t>
            </a:r>
            <a:r>
              <a:rPr lang="de-DE" dirty="0"/>
              <a:t> = Barrel- Ätzen</a:t>
            </a:r>
          </a:p>
          <a:p>
            <a:pPr lvl="1"/>
            <a:r>
              <a:rPr lang="de-DE" dirty="0"/>
              <a:t>Das chemische Ätzen erfolgt praktisch ausschließlich mit </a:t>
            </a:r>
            <a:r>
              <a:rPr lang="de-DE" b="1" dirty="0"/>
              <a:t>freien Radikalen</a:t>
            </a:r>
            <a:r>
              <a:rPr lang="de-DE" dirty="0"/>
              <a:t>. </a:t>
            </a:r>
          </a:p>
          <a:p>
            <a:pPr lvl="1"/>
            <a:r>
              <a:rPr lang="de-DE" dirty="0"/>
              <a:t>Das Ätzprofil ist jedoch </a:t>
            </a:r>
            <a:r>
              <a:rPr lang="de-DE" b="1" dirty="0"/>
              <a:t>stark isotrop </a:t>
            </a:r>
            <a:r>
              <a:rPr lang="de-DE" dirty="0"/>
              <a:t>und die </a:t>
            </a:r>
            <a:r>
              <a:rPr lang="de-DE" b="1" dirty="0"/>
              <a:t>Selektivität ist gut</a:t>
            </a:r>
          </a:p>
          <a:p>
            <a:r>
              <a:rPr lang="de-DE" dirty="0"/>
              <a:t>PE: Plasma </a:t>
            </a:r>
            <a:r>
              <a:rPr lang="de-DE" dirty="0" err="1"/>
              <a:t>Etching</a:t>
            </a:r>
            <a:r>
              <a:rPr lang="de-DE" dirty="0"/>
              <a:t> = Plasmaätzen </a:t>
            </a:r>
          </a:p>
          <a:p>
            <a:pPr lvl="1"/>
            <a:r>
              <a:rPr lang="de-DE" dirty="0"/>
              <a:t>Chemisches Ätzen mit </a:t>
            </a:r>
            <a:r>
              <a:rPr lang="de-DE" b="1" dirty="0"/>
              <a:t>freien Radikalen </a:t>
            </a:r>
            <a:r>
              <a:rPr lang="de-DE" dirty="0"/>
              <a:t>und geringer Unterstützung durch </a:t>
            </a:r>
            <a:r>
              <a:rPr lang="de-DE" b="1" dirty="0"/>
              <a:t>Ionen</a:t>
            </a:r>
            <a:r>
              <a:rPr lang="de-DE" dirty="0"/>
              <a:t>. </a:t>
            </a:r>
          </a:p>
          <a:p>
            <a:pPr lvl="1"/>
            <a:r>
              <a:rPr lang="de-DE" dirty="0"/>
              <a:t>Das </a:t>
            </a:r>
            <a:r>
              <a:rPr lang="de-DE" dirty="0" smtClean="0"/>
              <a:t>Ätzprofil </a:t>
            </a:r>
            <a:r>
              <a:rPr lang="de-DE" dirty="0"/>
              <a:t>ist </a:t>
            </a:r>
            <a:r>
              <a:rPr lang="de-DE" b="1" dirty="0"/>
              <a:t>isotrop bis anisotrop </a:t>
            </a:r>
            <a:r>
              <a:rPr lang="de-DE" dirty="0"/>
              <a:t>und die </a:t>
            </a:r>
            <a:r>
              <a:rPr lang="de-DE" b="1" dirty="0" smtClean="0"/>
              <a:t>Selektivität ist </a:t>
            </a:r>
            <a:r>
              <a:rPr lang="de-DE" b="1" dirty="0"/>
              <a:t>gut</a:t>
            </a:r>
          </a:p>
          <a:p>
            <a:r>
              <a:rPr lang="de-DE" dirty="0"/>
              <a:t>RIE: Reaktive Ion </a:t>
            </a:r>
            <a:r>
              <a:rPr lang="de-DE" dirty="0" err="1"/>
              <a:t>Etching</a:t>
            </a:r>
            <a:r>
              <a:rPr lang="de-DE" dirty="0"/>
              <a:t> = Reaktives Ionenätzen</a:t>
            </a:r>
          </a:p>
          <a:p>
            <a:pPr lvl="1"/>
            <a:r>
              <a:rPr lang="de-DE" dirty="0"/>
              <a:t>Gerichtetes, stark </a:t>
            </a:r>
            <a:r>
              <a:rPr lang="de-DE" dirty="0" smtClean="0"/>
              <a:t>ionenunterstütztes </a:t>
            </a:r>
            <a:r>
              <a:rPr lang="de-DE" dirty="0"/>
              <a:t>Ätzen mit </a:t>
            </a:r>
            <a:r>
              <a:rPr lang="de-DE" b="1" dirty="0"/>
              <a:t>reaktiven Ionen</a:t>
            </a:r>
            <a:r>
              <a:rPr lang="de-DE" dirty="0"/>
              <a:t>, die in einer Gasentladung erzeugt werden, wobei das Substrat mit dem Plasma in Berührung steht.</a:t>
            </a:r>
          </a:p>
          <a:p>
            <a:pPr lvl="1"/>
            <a:r>
              <a:rPr lang="de-DE" dirty="0" smtClean="0"/>
              <a:t>Ätzprofil </a:t>
            </a:r>
            <a:r>
              <a:rPr lang="de-DE" dirty="0"/>
              <a:t>ist </a:t>
            </a:r>
            <a:r>
              <a:rPr lang="de-DE" b="1" dirty="0"/>
              <a:t>isotrop bis anisotrop</a:t>
            </a:r>
            <a:r>
              <a:rPr lang="de-DE" dirty="0"/>
              <a:t>, die </a:t>
            </a:r>
            <a:r>
              <a:rPr lang="de-DE" b="1" dirty="0"/>
              <a:t>Selektivität ist ausreichend bis </a:t>
            </a:r>
            <a:r>
              <a:rPr lang="de-DE" b="1" dirty="0" smtClean="0"/>
              <a:t>gut</a:t>
            </a:r>
            <a:endParaRPr lang="de-DE" b="1"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25840099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Trockenätzen Zusammenfassung</a:t>
            </a:r>
            <a:endParaRPr lang="de-DE" dirty="0"/>
          </a:p>
        </p:txBody>
      </p:sp>
      <p:sp>
        <p:nvSpPr>
          <p:cNvPr id="3" name="Inhaltsplatzhalter 2"/>
          <p:cNvSpPr>
            <a:spLocks noGrp="1"/>
          </p:cNvSpPr>
          <p:nvPr>
            <p:ph idx="1"/>
          </p:nvPr>
        </p:nvSpPr>
        <p:spPr/>
        <p:txBody>
          <a:bodyPr/>
          <a:lstStyle/>
          <a:p>
            <a:r>
              <a:rPr lang="de-DE" dirty="0"/>
              <a:t>RIBE: Reaktive Ion Beam </a:t>
            </a:r>
            <a:r>
              <a:rPr lang="de-DE" dirty="0" err="1"/>
              <a:t>Etching</a:t>
            </a:r>
            <a:r>
              <a:rPr lang="de-DE" dirty="0"/>
              <a:t> = Reaktives Ionenstrahlätzen</a:t>
            </a:r>
          </a:p>
          <a:p>
            <a:pPr lvl="1"/>
            <a:r>
              <a:rPr lang="de-DE" dirty="0"/>
              <a:t>Gerichtetes, stark ionenunterstütztes Ätzen mit </a:t>
            </a:r>
            <a:r>
              <a:rPr lang="de-DE" b="1" dirty="0"/>
              <a:t>reaktiven Ionen</a:t>
            </a:r>
            <a:r>
              <a:rPr lang="de-DE" dirty="0"/>
              <a:t>, die wie beim IBE erzeugt und auf das Substrat </a:t>
            </a:r>
            <a:r>
              <a:rPr lang="de-DE" b="1" dirty="0"/>
              <a:t>beschleunigt</a:t>
            </a:r>
            <a:r>
              <a:rPr lang="de-DE" dirty="0"/>
              <a:t> werden.</a:t>
            </a:r>
          </a:p>
          <a:p>
            <a:pPr lvl="1"/>
            <a:r>
              <a:rPr lang="de-DE" dirty="0"/>
              <a:t>Das Ätzprofil ist </a:t>
            </a:r>
            <a:r>
              <a:rPr lang="de-DE" b="1" dirty="0"/>
              <a:t>isotrop bis anisotrop</a:t>
            </a:r>
            <a:r>
              <a:rPr lang="de-DE" dirty="0"/>
              <a:t> und die </a:t>
            </a:r>
            <a:r>
              <a:rPr lang="de-DE" b="1" dirty="0" smtClean="0"/>
              <a:t>Selektivität ist </a:t>
            </a:r>
            <a:r>
              <a:rPr lang="de-DE" b="1" dirty="0"/>
              <a:t>ausreichend bis gut</a:t>
            </a:r>
          </a:p>
          <a:p>
            <a:r>
              <a:rPr lang="de-DE" dirty="0" smtClean="0"/>
              <a:t>IE: Ion </a:t>
            </a:r>
            <a:r>
              <a:rPr lang="de-DE" dirty="0" err="1" smtClean="0"/>
              <a:t>Etching</a:t>
            </a:r>
            <a:r>
              <a:rPr lang="de-DE" dirty="0" smtClean="0"/>
              <a:t> = </a:t>
            </a:r>
            <a:r>
              <a:rPr lang="de-DE" dirty="0" err="1" smtClean="0"/>
              <a:t>Sputterätzen</a:t>
            </a:r>
            <a:endParaRPr lang="de-DE" dirty="0" smtClean="0"/>
          </a:p>
          <a:p>
            <a:pPr lvl="1"/>
            <a:r>
              <a:rPr lang="de-DE" b="1" dirty="0" smtClean="0"/>
              <a:t>Physikalisches Ätzen mit Inert-Ionen</a:t>
            </a:r>
            <a:r>
              <a:rPr lang="de-DE" dirty="0" smtClean="0"/>
              <a:t>, die in einer Gasentladung erzeugt und auf das Substrat beschleunigt werden, wobei das Substrat mit dem Plasma in Berührung steht</a:t>
            </a:r>
          </a:p>
          <a:p>
            <a:pPr lvl="1"/>
            <a:r>
              <a:rPr lang="de-DE" dirty="0" smtClean="0"/>
              <a:t>Ätzprofil ist </a:t>
            </a:r>
            <a:r>
              <a:rPr lang="de-DE" b="1" dirty="0" smtClean="0"/>
              <a:t>sehr anisotrop</a:t>
            </a:r>
            <a:r>
              <a:rPr lang="de-DE" dirty="0" smtClean="0"/>
              <a:t>, die </a:t>
            </a:r>
            <a:r>
              <a:rPr lang="de-DE" b="1" dirty="0" smtClean="0"/>
              <a:t>Selektivität ist sehr gering</a:t>
            </a:r>
          </a:p>
          <a:p>
            <a:r>
              <a:rPr lang="de-DE" dirty="0" smtClean="0"/>
              <a:t>IBE: Ion Beam </a:t>
            </a:r>
            <a:r>
              <a:rPr lang="de-DE" dirty="0" err="1" smtClean="0"/>
              <a:t>Etching</a:t>
            </a:r>
            <a:r>
              <a:rPr lang="de-DE" dirty="0" smtClean="0"/>
              <a:t> = Ionenstrahlätzen</a:t>
            </a:r>
          </a:p>
          <a:p>
            <a:pPr lvl="1"/>
            <a:r>
              <a:rPr lang="de-DE" b="1" dirty="0" smtClean="0"/>
              <a:t>Physikalisches Ätzen mit Inert-Ionen</a:t>
            </a:r>
            <a:r>
              <a:rPr lang="de-DE" dirty="0" smtClean="0"/>
              <a:t>, die in einer Gasentladung erzeugt und mit einer </a:t>
            </a:r>
            <a:r>
              <a:rPr lang="de-DE" b="1" dirty="0" smtClean="0"/>
              <a:t>Ionenkanone</a:t>
            </a:r>
            <a:r>
              <a:rPr lang="de-DE" dirty="0" smtClean="0"/>
              <a:t> auf das Substrat beschleunigt werden, wobei sich das Substrat außerhalb des Plasmas in einer auf Hochvakuum gehaltenen Ätzkammer befindet</a:t>
            </a:r>
          </a:p>
          <a:p>
            <a:pPr lvl="1"/>
            <a:r>
              <a:rPr lang="de-DE" dirty="0" smtClean="0"/>
              <a:t>Ätzprofil ist </a:t>
            </a:r>
            <a:r>
              <a:rPr lang="de-DE" b="1" dirty="0" smtClean="0"/>
              <a:t>sehr anisotrop</a:t>
            </a:r>
            <a:r>
              <a:rPr lang="de-DE" dirty="0" smtClean="0"/>
              <a:t>, die </a:t>
            </a:r>
            <a:r>
              <a:rPr lang="de-DE" b="1" dirty="0" smtClean="0"/>
              <a:t>Selektivität ist sehr gering</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2613780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Typische Ätzprofile und Fehler</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grpSp>
        <p:nvGrpSpPr>
          <p:cNvPr id="6" name="Gruppieren 5"/>
          <p:cNvGrpSpPr/>
          <p:nvPr/>
        </p:nvGrpSpPr>
        <p:grpSpPr>
          <a:xfrm>
            <a:off x="319088" y="4133428"/>
            <a:ext cx="1079500" cy="563563"/>
            <a:chOff x="319088" y="3965575"/>
            <a:chExt cx="1079500" cy="563563"/>
          </a:xfrm>
        </p:grpSpPr>
        <p:sp>
          <p:nvSpPr>
            <p:cNvPr id="7" name="Rectangle 33"/>
            <p:cNvSpPr>
              <a:spLocks noChangeArrowheads="1"/>
            </p:cNvSpPr>
            <p:nvPr/>
          </p:nvSpPr>
          <p:spPr bwMode="auto">
            <a:xfrm>
              <a:off x="612775" y="3965575"/>
              <a:ext cx="552450" cy="334963"/>
            </a:xfrm>
            <a:prstGeom prst="rect">
              <a:avLst/>
            </a:prstGeom>
            <a:solidFill>
              <a:srgbClr val="FFFF00"/>
            </a:solidFill>
            <a:ln w="19050">
              <a:solidFill>
                <a:schemeClr val="tx1"/>
              </a:solidFill>
              <a:miter lim="800000"/>
              <a:headEnd type="none" w="sm" len="sm"/>
              <a:tailEnd/>
            </a:ln>
          </p:spPr>
          <p:txBody>
            <a:bodyPr anchor="ctr">
              <a:spAutoFit/>
            </a:bodyPr>
            <a:lstStyle/>
            <a:p>
              <a:endParaRPr lang="de-DE"/>
            </a:p>
          </p:txBody>
        </p:sp>
        <p:sp>
          <p:nvSpPr>
            <p:cNvPr id="8" name="Rectangle 34"/>
            <p:cNvSpPr>
              <a:spLocks noChangeArrowheads="1"/>
            </p:cNvSpPr>
            <p:nvPr/>
          </p:nvSpPr>
          <p:spPr bwMode="auto">
            <a:xfrm>
              <a:off x="612775" y="4298950"/>
              <a:ext cx="552450" cy="187325"/>
            </a:xfrm>
            <a:prstGeom prst="rect">
              <a:avLst/>
            </a:prstGeom>
            <a:solidFill>
              <a:srgbClr val="FF3300"/>
            </a:solidFill>
            <a:ln w="19050">
              <a:solidFill>
                <a:schemeClr val="tx1"/>
              </a:solidFill>
              <a:miter lim="800000"/>
              <a:headEnd type="none" w="sm" len="sm"/>
              <a:tailEnd/>
            </a:ln>
          </p:spPr>
          <p:txBody>
            <a:bodyPr anchor="ctr">
              <a:spAutoFit/>
            </a:bodyPr>
            <a:lstStyle/>
            <a:p>
              <a:endParaRPr lang="de-DE"/>
            </a:p>
          </p:txBody>
        </p:sp>
        <p:sp>
          <p:nvSpPr>
            <p:cNvPr id="9" name="Rectangle 41"/>
            <p:cNvSpPr>
              <a:spLocks noChangeArrowheads="1"/>
            </p:cNvSpPr>
            <p:nvPr/>
          </p:nvSpPr>
          <p:spPr bwMode="auto">
            <a:xfrm>
              <a:off x="319088" y="4492625"/>
              <a:ext cx="1079500" cy="36513"/>
            </a:xfrm>
            <a:prstGeom prst="rect">
              <a:avLst/>
            </a:prstGeom>
            <a:solidFill>
              <a:schemeClr val="accent2"/>
            </a:solidFill>
            <a:ln w="9525">
              <a:solidFill>
                <a:schemeClr val="tx1"/>
              </a:solidFill>
              <a:miter lim="800000"/>
              <a:headEnd type="none" w="sm" len="sm"/>
              <a:tailEnd/>
            </a:ln>
          </p:spPr>
          <p:txBody>
            <a:bodyPr anchor="ctr">
              <a:spAutoFit/>
            </a:bodyPr>
            <a:lstStyle/>
            <a:p>
              <a:endParaRPr lang="de-DE"/>
            </a:p>
          </p:txBody>
        </p:sp>
      </p:grpSp>
      <p:grpSp>
        <p:nvGrpSpPr>
          <p:cNvPr id="10" name="Gruppieren 9"/>
          <p:cNvGrpSpPr/>
          <p:nvPr/>
        </p:nvGrpSpPr>
        <p:grpSpPr>
          <a:xfrm>
            <a:off x="319088" y="4946228"/>
            <a:ext cx="1079500" cy="623888"/>
            <a:chOff x="319088" y="4778375"/>
            <a:chExt cx="1079500" cy="623888"/>
          </a:xfrm>
        </p:grpSpPr>
        <p:sp>
          <p:nvSpPr>
            <p:cNvPr id="11" name="Freeform 35"/>
            <p:cNvSpPr>
              <a:spLocks/>
            </p:cNvSpPr>
            <p:nvPr/>
          </p:nvSpPr>
          <p:spPr bwMode="auto">
            <a:xfrm>
              <a:off x="541338" y="4843463"/>
              <a:ext cx="630237" cy="296862"/>
            </a:xfrm>
            <a:custGeom>
              <a:avLst/>
              <a:gdLst>
                <a:gd name="T0" fmla="*/ 2147483647 w 397"/>
                <a:gd name="T1" fmla="*/ 0 h 187"/>
                <a:gd name="T2" fmla="*/ 2147483647 w 397"/>
                <a:gd name="T3" fmla="*/ 0 h 187"/>
                <a:gd name="T4" fmla="*/ 2147483647 w 397"/>
                <a:gd name="T5" fmla="*/ 2147483647 h 187"/>
                <a:gd name="T6" fmla="*/ 2147483647 w 397"/>
                <a:gd name="T7" fmla="*/ 2147483647 h 187"/>
                <a:gd name="T8" fmla="*/ 2147483647 w 397"/>
                <a:gd name="T9" fmla="*/ 2147483647 h 187"/>
                <a:gd name="T10" fmla="*/ 2147483647 w 397"/>
                <a:gd name="T11" fmla="*/ 2147483647 h 187"/>
                <a:gd name="T12" fmla="*/ 2147483647 w 397"/>
                <a:gd name="T13" fmla="*/ 2147483647 h 187"/>
                <a:gd name="T14" fmla="*/ 2147483647 w 397"/>
                <a:gd name="T15" fmla="*/ 2147483647 h 187"/>
                <a:gd name="T16" fmla="*/ 2147483647 w 397"/>
                <a:gd name="T17" fmla="*/ 2147483647 h 187"/>
                <a:gd name="T18" fmla="*/ 2147483647 w 397"/>
                <a:gd name="T19" fmla="*/ 2147483647 h 187"/>
                <a:gd name="T20" fmla="*/ 2147483647 w 397"/>
                <a:gd name="T21" fmla="*/ 2147483647 h 187"/>
                <a:gd name="T22" fmla="*/ 2147483647 w 397"/>
                <a:gd name="T23" fmla="*/ 2147483647 h 187"/>
                <a:gd name="T24" fmla="*/ 2147483647 w 397"/>
                <a:gd name="T25" fmla="*/ 2147483647 h 187"/>
                <a:gd name="T26" fmla="*/ 2147483647 w 397"/>
                <a:gd name="T27" fmla="*/ 2147483647 h 187"/>
                <a:gd name="T28" fmla="*/ 2147483647 w 397"/>
                <a:gd name="T29" fmla="*/ 2147483647 h 187"/>
                <a:gd name="T30" fmla="*/ 0 w 397"/>
                <a:gd name="T31" fmla="*/ 2147483647 h 187"/>
                <a:gd name="T32" fmla="*/ 2147483647 w 397"/>
                <a:gd name="T33" fmla="*/ 2147483647 h 187"/>
                <a:gd name="T34" fmla="*/ 2147483647 w 397"/>
                <a:gd name="T35" fmla="*/ 2147483647 h 187"/>
                <a:gd name="T36" fmla="*/ 2147483647 w 397"/>
                <a:gd name="T37" fmla="*/ 2147483647 h 187"/>
                <a:gd name="T38" fmla="*/ 2147483647 w 397"/>
                <a:gd name="T39" fmla="*/ 2147483647 h 187"/>
                <a:gd name="T40" fmla="*/ 2147483647 w 397"/>
                <a:gd name="T41" fmla="*/ 0 h 187"/>
                <a:gd name="T42" fmla="*/ 2147483647 w 397"/>
                <a:gd name="T43" fmla="*/ 0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7"/>
                <a:gd name="T67" fmla="*/ 0 h 187"/>
                <a:gd name="T68" fmla="*/ 397 w 397"/>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7" h="187">
                  <a:moveTo>
                    <a:pt x="75" y="0"/>
                  </a:moveTo>
                  <a:lnTo>
                    <a:pt x="363" y="0"/>
                  </a:lnTo>
                  <a:lnTo>
                    <a:pt x="385" y="14"/>
                  </a:lnTo>
                  <a:lnTo>
                    <a:pt x="393" y="46"/>
                  </a:lnTo>
                  <a:lnTo>
                    <a:pt x="397" y="83"/>
                  </a:lnTo>
                  <a:lnTo>
                    <a:pt x="389" y="118"/>
                  </a:lnTo>
                  <a:lnTo>
                    <a:pt x="376" y="142"/>
                  </a:lnTo>
                  <a:lnTo>
                    <a:pt x="346" y="170"/>
                  </a:lnTo>
                  <a:lnTo>
                    <a:pt x="296" y="184"/>
                  </a:lnTo>
                  <a:lnTo>
                    <a:pt x="275" y="187"/>
                  </a:lnTo>
                  <a:lnTo>
                    <a:pt x="123" y="187"/>
                  </a:lnTo>
                  <a:lnTo>
                    <a:pt x="81" y="174"/>
                  </a:lnTo>
                  <a:lnTo>
                    <a:pt x="34" y="154"/>
                  </a:lnTo>
                  <a:lnTo>
                    <a:pt x="14" y="131"/>
                  </a:lnTo>
                  <a:lnTo>
                    <a:pt x="5" y="112"/>
                  </a:lnTo>
                  <a:lnTo>
                    <a:pt x="0" y="85"/>
                  </a:lnTo>
                  <a:lnTo>
                    <a:pt x="3" y="53"/>
                  </a:lnTo>
                  <a:lnTo>
                    <a:pt x="13" y="32"/>
                  </a:lnTo>
                  <a:lnTo>
                    <a:pt x="16" y="25"/>
                  </a:lnTo>
                  <a:lnTo>
                    <a:pt x="29" y="11"/>
                  </a:lnTo>
                  <a:lnTo>
                    <a:pt x="51" y="0"/>
                  </a:lnTo>
                  <a:lnTo>
                    <a:pt x="75" y="0"/>
                  </a:lnTo>
                  <a:close/>
                </a:path>
              </a:pathLst>
            </a:custGeom>
            <a:solidFill>
              <a:srgbClr val="FFFF00"/>
            </a:solidFill>
            <a:ln w="12700" cap="flat" cmpd="sng">
              <a:solidFill>
                <a:schemeClr val="tx1"/>
              </a:solidFill>
              <a:prstDash val="solid"/>
              <a:round/>
              <a:headEnd type="none" w="sm" len="sm"/>
              <a:tailEnd type="none" w="med" len="med"/>
            </a:ln>
          </p:spPr>
          <p:txBody>
            <a:bodyPr wrap="none" anchor="ctr">
              <a:spAutoFit/>
            </a:bodyPr>
            <a:lstStyle/>
            <a:p>
              <a:endParaRPr lang="de-DE"/>
            </a:p>
          </p:txBody>
        </p:sp>
        <p:sp>
          <p:nvSpPr>
            <p:cNvPr id="12" name="Freeform 36"/>
            <p:cNvSpPr>
              <a:spLocks/>
            </p:cNvSpPr>
            <p:nvPr/>
          </p:nvSpPr>
          <p:spPr bwMode="auto">
            <a:xfrm>
              <a:off x="519113" y="5145088"/>
              <a:ext cx="701675" cy="212725"/>
            </a:xfrm>
            <a:custGeom>
              <a:avLst/>
              <a:gdLst>
                <a:gd name="T0" fmla="*/ 2147483647 w 442"/>
                <a:gd name="T1" fmla="*/ 0 h 134"/>
                <a:gd name="T2" fmla="*/ 2147483647 w 442"/>
                <a:gd name="T3" fmla="*/ 0 h 134"/>
                <a:gd name="T4" fmla="*/ 2147483647 w 442"/>
                <a:gd name="T5" fmla="*/ 2147483647 h 134"/>
                <a:gd name="T6" fmla="*/ 2147483647 w 442"/>
                <a:gd name="T7" fmla="*/ 2147483647 h 134"/>
                <a:gd name="T8" fmla="*/ 2147483647 w 442"/>
                <a:gd name="T9" fmla="*/ 2147483647 h 134"/>
                <a:gd name="T10" fmla="*/ 2147483647 w 442"/>
                <a:gd name="T11" fmla="*/ 2147483647 h 134"/>
                <a:gd name="T12" fmla="*/ 2147483647 w 442"/>
                <a:gd name="T13" fmla="*/ 2147483647 h 134"/>
                <a:gd name="T14" fmla="*/ 0 w 442"/>
                <a:gd name="T15" fmla="*/ 2147483647 h 134"/>
                <a:gd name="T16" fmla="*/ 2147483647 w 442"/>
                <a:gd name="T17" fmla="*/ 2147483647 h 134"/>
                <a:gd name="T18" fmla="*/ 2147483647 w 442"/>
                <a:gd name="T19" fmla="*/ 2147483647 h 134"/>
                <a:gd name="T20" fmla="*/ 2147483647 w 442"/>
                <a:gd name="T21" fmla="*/ 2147483647 h 134"/>
                <a:gd name="T22" fmla="*/ 2147483647 w 442"/>
                <a:gd name="T23" fmla="*/ 2147483647 h 134"/>
                <a:gd name="T24" fmla="*/ 2147483647 w 442"/>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2"/>
                <a:gd name="T40" fmla="*/ 0 h 134"/>
                <a:gd name="T41" fmla="*/ 442 w 442"/>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2" h="134">
                  <a:moveTo>
                    <a:pt x="144" y="0"/>
                  </a:moveTo>
                  <a:lnTo>
                    <a:pt x="288" y="0"/>
                  </a:lnTo>
                  <a:lnTo>
                    <a:pt x="304" y="51"/>
                  </a:lnTo>
                  <a:lnTo>
                    <a:pt x="326" y="78"/>
                  </a:lnTo>
                  <a:lnTo>
                    <a:pt x="363" y="106"/>
                  </a:lnTo>
                  <a:lnTo>
                    <a:pt x="403" y="128"/>
                  </a:lnTo>
                  <a:lnTo>
                    <a:pt x="442" y="134"/>
                  </a:lnTo>
                  <a:lnTo>
                    <a:pt x="0" y="134"/>
                  </a:lnTo>
                  <a:lnTo>
                    <a:pt x="74" y="115"/>
                  </a:lnTo>
                  <a:lnTo>
                    <a:pt x="104" y="101"/>
                  </a:lnTo>
                  <a:lnTo>
                    <a:pt x="125" y="75"/>
                  </a:lnTo>
                  <a:lnTo>
                    <a:pt x="142" y="27"/>
                  </a:lnTo>
                  <a:lnTo>
                    <a:pt x="144" y="0"/>
                  </a:lnTo>
                  <a:close/>
                </a:path>
              </a:pathLst>
            </a:custGeom>
            <a:solidFill>
              <a:srgbClr val="FF3300"/>
            </a:solidFill>
            <a:ln w="9525" cap="flat" cmpd="sng">
              <a:solidFill>
                <a:schemeClr val="tx1"/>
              </a:solidFill>
              <a:prstDash val="solid"/>
              <a:round/>
              <a:headEnd type="none" w="sm" len="sm"/>
              <a:tailEnd type="none" w="med" len="med"/>
            </a:ln>
          </p:spPr>
          <p:txBody>
            <a:bodyPr wrap="none" anchor="ctr">
              <a:spAutoFit/>
            </a:bodyPr>
            <a:lstStyle/>
            <a:p>
              <a:endParaRPr lang="de-DE"/>
            </a:p>
          </p:txBody>
        </p:sp>
        <p:sp>
          <p:nvSpPr>
            <p:cNvPr id="13" name="Rectangle 37"/>
            <p:cNvSpPr>
              <a:spLocks noChangeArrowheads="1"/>
            </p:cNvSpPr>
            <p:nvPr/>
          </p:nvSpPr>
          <p:spPr bwMode="auto">
            <a:xfrm>
              <a:off x="488950" y="4778375"/>
              <a:ext cx="744538" cy="357188"/>
            </a:xfrm>
            <a:prstGeom prst="rect">
              <a:avLst/>
            </a:prstGeom>
            <a:noFill/>
            <a:ln w="19050">
              <a:solidFill>
                <a:schemeClr val="tx1"/>
              </a:solidFill>
              <a:prstDash val="sysDot"/>
              <a:miter lim="800000"/>
              <a:headEnd type="none" w="sm" len="sm"/>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14" name="Rectangle 42"/>
            <p:cNvSpPr>
              <a:spLocks noChangeArrowheads="1"/>
            </p:cNvSpPr>
            <p:nvPr/>
          </p:nvSpPr>
          <p:spPr bwMode="auto">
            <a:xfrm>
              <a:off x="319088" y="5365750"/>
              <a:ext cx="1079500" cy="36513"/>
            </a:xfrm>
            <a:prstGeom prst="rect">
              <a:avLst/>
            </a:prstGeom>
            <a:solidFill>
              <a:schemeClr val="accent2"/>
            </a:solidFill>
            <a:ln w="9525">
              <a:solidFill>
                <a:schemeClr val="tx1"/>
              </a:solidFill>
              <a:miter lim="800000"/>
              <a:headEnd type="none" w="sm" len="sm"/>
              <a:tailEnd/>
            </a:ln>
          </p:spPr>
          <p:txBody>
            <a:bodyPr anchor="ctr">
              <a:spAutoFit/>
            </a:bodyPr>
            <a:lstStyle/>
            <a:p>
              <a:endParaRPr lang="de-DE"/>
            </a:p>
          </p:txBody>
        </p:sp>
      </p:grpSp>
      <p:grpSp>
        <p:nvGrpSpPr>
          <p:cNvPr id="15" name="Gruppieren 14"/>
          <p:cNvGrpSpPr/>
          <p:nvPr/>
        </p:nvGrpSpPr>
        <p:grpSpPr>
          <a:xfrm>
            <a:off x="319088" y="5705824"/>
            <a:ext cx="1079500" cy="617537"/>
            <a:chOff x="319088" y="5595938"/>
            <a:chExt cx="1079500" cy="617537"/>
          </a:xfrm>
        </p:grpSpPr>
        <p:sp>
          <p:nvSpPr>
            <p:cNvPr id="16" name="Rectangle 8"/>
            <p:cNvSpPr>
              <a:spLocks noChangeArrowheads="1"/>
            </p:cNvSpPr>
            <p:nvPr/>
          </p:nvSpPr>
          <p:spPr bwMode="auto">
            <a:xfrm>
              <a:off x="563563" y="5595938"/>
              <a:ext cx="593725" cy="312737"/>
            </a:xfrm>
            <a:prstGeom prst="rect">
              <a:avLst/>
            </a:prstGeom>
            <a:solidFill>
              <a:srgbClr val="FFFF00"/>
            </a:solidFill>
            <a:ln w="9525">
              <a:solidFill>
                <a:schemeClr val="tx1"/>
              </a:solidFill>
              <a:miter lim="800000"/>
              <a:headEnd/>
              <a:tailEnd/>
            </a:ln>
          </p:spPr>
          <p:txBody>
            <a:bodyPr anchor="ctr">
              <a:spAutoFit/>
            </a:bodyPr>
            <a:lstStyle/>
            <a:p>
              <a:endParaRPr lang="de-DE"/>
            </a:p>
          </p:txBody>
        </p:sp>
        <p:sp>
          <p:nvSpPr>
            <p:cNvPr id="17" name="Rectangle 9"/>
            <p:cNvSpPr>
              <a:spLocks noChangeArrowheads="1"/>
            </p:cNvSpPr>
            <p:nvPr/>
          </p:nvSpPr>
          <p:spPr bwMode="auto">
            <a:xfrm>
              <a:off x="563563" y="5907088"/>
              <a:ext cx="593725" cy="179387"/>
            </a:xfrm>
            <a:prstGeom prst="rect">
              <a:avLst/>
            </a:prstGeom>
            <a:solidFill>
              <a:srgbClr val="FF3300"/>
            </a:solidFill>
            <a:ln w="9525">
              <a:solidFill>
                <a:schemeClr val="tx1"/>
              </a:solidFill>
              <a:miter lim="800000"/>
              <a:headEnd/>
              <a:tailEnd/>
            </a:ln>
          </p:spPr>
          <p:txBody>
            <a:bodyPr anchor="ctr">
              <a:spAutoFit/>
            </a:bodyPr>
            <a:lstStyle/>
            <a:p>
              <a:endParaRPr lang="de-DE"/>
            </a:p>
          </p:txBody>
        </p:sp>
        <p:sp>
          <p:nvSpPr>
            <p:cNvPr id="18" name="Freeform 43"/>
            <p:cNvSpPr>
              <a:spLocks/>
            </p:cNvSpPr>
            <p:nvPr/>
          </p:nvSpPr>
          <p:spPr bwMode="auto">
            <a:xfrm>
              <a:off x="319088" y="6094413"/>
              <a:ext cx="1079500" cy="119062"/>
            </a:xfrm>
            <a:custGeom>
              <a:avLst/>
              <a:gdLst>
                <a:gd name="T0" fmla="*/ 0 w 680"/>
                <a:gd name="T1" fmla="*/ 2147483647 h 75"/>
                <a:gd name="T2" fmla="*/ 2147483647 w 680"/>
                <a:gd name="T3" fmla="*/ 2147483647 h 75"/>
                <a:gd name="T4" fmla="*/ 2147483647 w 680"/>
                <a:gd name="T5" fmla="*/ 0 h 75"/>
                <a:gd name="T6" fmla="*/ 2147483647 w 680"/>
                <a:gd name="T7" fmla="*/ 2147483647 h 75"/>
                <a:gd name="T8" fmla="*/ 2147483647 w 680"/>
                <a:gd name="T9" fmla="*/ 2147483647 h 75"/>
                <a:gd name="T10" fmla="*/ 2147483647 w 680"/>
                <a:gd name="T11" fmla="*/ 2147483647 h 75"/>
                <a:gd name="T12" fmla="*/ 2147483647 w 680"/>
                <a:gd name="T13" fmla="*/ 2147483647 h 75"/>
                <a:gd name="T14" fmla="*/ 2147483647 w 680"/>
                <a:gd name="T15" fmla="*/ 2147483647 h 75"/>
                <a:gd name="T16" fmla="*/ 2147483647 w 680"/>
                <a:gd name="T17" fmla="*/ 2147483647 h 75"/>
                <a:gd name="T18" fmla="*/ 2147483647 w 680"/>
                <a:gd name="T19" fmla="*/ 2147483647 h 75"/>
                <a:gd name="T20" fmla="*/ 2147483647 w 680"/>
                <a:gd name="T21" fmla="*/ 2147483647 h 75"/>
                <a:gd name="T22" fmla="*/ 2147483647 w 680"/>
                <a:gd name="T23" fmla="*/ 2147483647 h 75"/>
                <a:gd name="T24" fmla="*/ 0 w 680"/>
                <a:gd name="T25" fmla="*/ 2147483647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0"/>
                <a:gd name="T40" fmla="*/ 0 h 75"/>
                <a:gd name="T41" fmla="*/ 680 w 680"/>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0" h="75">
                  <a:moveTo>
                    <a:pt x="0" y="52"/>
                  </a:moveTo>
                  <a:lnTo>
                    <a:pt x="151" y="52"/>
                  </a:lnTo>
                  <a:lnTo>
                    <a:pt x="152" y="0"/>
                  </a:lnTo>
                  <a:lnTo>
                    <a:pt x="527" y="1"/>
                  </a:lnTo>
                  <a:lnTo>
                    <a:pt x="528" y="49"/>
                  </a:lnTo>
                  <a:lnTo>
                    <a:pt x="680" y="49"/>
                  </a:lnTo>
                  <a:lnTo>
                    <a:pt x="679" y="75"/>
                  </a:lnTo>
                  <a:lnTo>
                    <a:pt x="504" y="75"/>
                  </a:lnTo>
                  <a:lnTo>
                    <a:pt x="503" y="19"/>
                  </a:lnTo>
                  <a:lnTo>
                    <a:pt x="173" y="19"/>
                  </a:lnTo>
                  <a:lnTo>
                    <a:pt x="175" y="73"/>
                  </a:lnTo>
                  <a:lnTo>
                    <a:pt x="2" y="75"/>
                  </a:lnTo>
                  <a:lnTo>
                    <a:pt x="0" y="52"/>
                  </a:lnTo>
                  <a:close/>
                </a:path>
              </a:pathLst>
            </a:custGeom>
            <a:solidFill>
              <a:schemeClr val="accent2"/>
            </a:solidFill>
            <a:ln w="9525" cap="flat" cmpd="sng">
              <a:solidFill>
                <a:schemeClr val="tx1"/>
              </a:solidFill>
              <a:prstDash val="solid"/>
              <a:round/>
              <a:headEnd/>
              <a:tailEnd/>
            </a:ln>
          </p:spPr>
          <p:txBody>
            <a:bodyPr wrap="none" anchor="ctr">
              <a:spAutoFit/>
            </a:bodyPr>
            <a:lstStyle/>
            <a:p>
              <a:endParaRPr lang="de-DE"/>
            </a:p>
          </p:txBody>
        </p:sp>
      </p:grpSp>
      <p:grpSp>
        <p:nvGrpSpPr>
          <p:cNvPr id="19" name="Gruppieren 18"/>
          <p:cNvGrpSpPr/>
          <p:nvPr/>
        </p:nvGrpSpPr>
        <p:grpSpPr>
          <a:xfrm>
            <a:off x="95250" y="983506"/>
            <a:ext cx="1901825" cy="1149350"/>
            <a:chOff x="95250" y="693738"/>
            <a:chExt cx="1901825" cy="1149350"/>
          </a:xfrm>
        </p:grpSpPr>
        <p:sp>
          <p:nvSpPr>
            <p:cNvPr id="20" name="Text Box 16"/>
            <p:cNvSpPr txBox="1">
              <a:spLocks noChangeArrowheads="1"/>
            </p:cNvSpPr>
            <p:nvPr/>
          </p:nvSpPr>
          <p:spPr bwMode="auto">
            <a:xfrm>
              <a:off x="95250" y="1203325"/>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200" dirty="0"/>
                <a:t>d</a:t>
              </a:r>
            </a:p>
          </p:txBody>
        </p:sp>
        <p:grpSp>
          <p:nvGrpSpPr>
            <p:cNvPr id="21" name="Gruppieren 48"/>
            <p:cNvGrpSpPr/>
            <p:nvPr/>
          </p:nvGrpSpPr>
          <p:grpSpPr>
            <a:xfrm>
              <a:off x="166688" y="693738"/>
              <a:ext cx="1830387" cy="1149350"/>
              <a:chOff x="166688" y="693738"/>
              <a:chExt cx="1830387" cy="1149350"/>
            </a:xfrm>
          </p:grpSpPr>
          <p:sp>
            <p:nvSpPr>
              <p:cNvPr id="22" name="Line 11"/>
              <p:cNvSpPr>
                <a:spLocks noChangeShapeType="1"/>
              </p:cNvSpPr>
              <p:nvPr/>
            </p:nvSpPr>
            <p:spPr bwMode="auto">
              <a:xfrm>
                <a:off x="174625" y="1243013"/>
                <a:ext cx="381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23" name="Line 12"/>
              <p:cNvSpPr>
                <a:spLocks noChangeShapeType="1"/>
              </p:cNvSpPr>
              <p:nvPr/>
            </p:nvSpPr>
            <p:spPr bwMode="auto">
              <a:xfrm>
                <a:off x="166688" y="1457325"/>
                <a:ext cx="228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24" name="Line 13"/>
              <p:cNvSpPr>
                <a:spLocks noChangeShapeType="1"/>
              </p:cNvSpPr>
              <p:nvPr/>
            </p:nvSpPr>
            <p:spPr bwMode="auto">
              <a:xfrm>
                <a:off x="962025" y="730250"/>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25" name="Line 14"/>
              <p:cNvSpPr>
                <a:spLocks noChangeShapeType="1"/>
              </p:cNvSpPr>
              <p:nvPr/>
            </p:nvSpPr>
            <p:spPr bwMode="auto">
              <a:xfrm>
                <a:off x="1162050" y="731838"/>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26" name="Text Box 15"/>
              <p:cNvSpPr txBox="1">
                <a:spLocks noChangeArrowheads="1"/>
              </p:cNvSpPr>
              <p:nvPr/>
            </p:nvSpPr>
            <p:spPr bwMode="auto">
              <a:xfrm>
                <a:off x="923925" y="693738"/>
                <a:ext cx="304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200"/>
                  <a:t>U</a:t>
                </a:r>
              </a:p>
            </p:txBody>
          </p:sp>
          <p:sp>
            <p:nvSpPr>
              <p:cNvPr id="27" name="Rectangle 17"/>
              <p:cNvSpPr>
                <a:spLocks noChangeArrowheads="1"/>
              </p:cNvSpPr>
              <p:nvPr/>
            </p:nvSpPr>
            <p:spPr bwMode="auto">
              <a:xfrm>
                <a:off x="555625" y="966788"/>
                <a:ext cx="617538" cy="292100"/>
              </a:xfrm>
              <a:prstGeom prst="rect">
                <a:avLst/>
              </a:prstGeom>
              <a:solidFill>
                <a:srgbClr val="FFFF00"/>
              </a:solidFill>
              <a:ln w="12700">
                <a:solidFill>
                  <a:schemeClr val="tx1"/>
                </a:solidFill>
                <a:miter lim="800000"/>
                <a:headEnd/>
                <a:tailEnd/>
              </a:ln>
            </p:spPr>
            <p:txBody>
              <a:bodyPr anchor="ctr">
                <a:spAutoFit/>
              </a:bodyPr>
              <a:lstStyle/>
              <a:p>
                <a:endParaRPr lang="de-DE"/>
              </a:p>
            </p:txBody>
          </p:sp>
          <p:sp>
            <p:nvSpPr>
              <p:cNvPr id="28" name="Freeform 18"/>
              <p:cNvSpPr>
                <a:spLocks/>
              </p:cNvSpPr>
              <p:nvPr/>
            </p:nvSpPr>
            <p:spPr bwMode="auto">
              <a:xfrm>
                <a:off x="552450" y="1257300"/>
                <a:ext cx="609600" cy="201613"/>
              </a:xfrm>
              <a:custGeom>
                <a:avLst/>
                <a:gdLst>
                  <a:gd name="T0" fmla="*/ 0 w 384"/>
                  <a:gd name="T1" fmla="*/ 2147483647 h 127"/>
                  <a:gd name="T2" fmla="*/ 2147483647 w 384"/>
                  <a:gd name="T3" fmla="*/ 2147483647 h 127"/>
                  <a:gd name="T4" fmla="*/ 2147483647 w 384"/>
                  <a:gd name="T5" fmla="*/ 2147483647 h 127"/>
                  <a:gd name="T6" fmla="*/ 2147483647 w 384"/>
                  <a:gd name="T7" fmla="*/ 2147483647 h 127"/>
                  <a:gd name="T8" fmla="*/ 2147483647 w 384"/>
                  <a:gd name="T9" fmla="*/ 2147483647 h 127"/>
                  <a:gd name="T10" fmla="*/ 2147483647 w 384"/>
                  <a:gd name="T11" fmla="*/ 2147483647 h 127"/>
                  <a:gd name="T12" fmla="*/ 2147483647 w 384"/>
                  <a:gd name="T13" fmla="*/ 2147483647 h 127"/>
                  <a:gd name="T14" fmla="*/ 2147483647 w 384"/>
                  <a:gd name="T15" fmla="*/ 0 h 127"/>
                  <a:gd name="T16" fmla="*/ 2147483647 w 384"/>
                  <a:gd name="T17" fmla="*/ 0 h 127"/>
                  <a:gd name="T18" fmla="*/ 2147483647 w 384"/>
                  <a:gd name="T19" fmla="*/ 2147483647 h 127"/>
                  <a:gd name="T20" fmla="*/ 2147483647 w 384"/>
                  <a:gd name="T21" fmla="*/ 2147483647 h 127"/>
                  <a:gd name="T22" fmla="*/ 2147483647 w 384"/>
                  <a:gd name="T23" fmla="*/ 2147483647 h 127"/>
                  <a:gd name="T24" fmla="*/ 2147483647 w 384"/>
                  <a:gd name="T25" fmla="*/ 2147483647 h 127"/>
                  <a:gd name="T26" fmla="*/ 2147483647 w 384"/>
                  <a:gd name="T27" fmla="*/ 2147483647 h 127"/>
                  <a:gd name="T28" fmla="*/ 2147483647 w 384"/>
                  <a:gd name="T29" fmla="*/ 2147483647 h 127"/>
                  <a:gd name="T30" fmla="*/ 0 w 384"/>
                  <a:gd name="T31" fmla="*/ 2147483647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4"/>
                  <a:gd name="T49" fmla="*/ 0 h 127"/>
                  <a:gd name="T50" fmla="*/ 384 w 384"/>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4" h="127">
                    <a:moveTo>
                      <a:pt x="0" y="127"/>
                    </a:moveTo>
                    <a:lnTo>
                      <a:pt x="384" y="127"/>
                    </a:lnTo>
                    <a:lnTo>
                      <a:pt x="336" y="109"/>
                    </a:lnTo>
                    <a:lnTo>
                      <a:pt x="298" y="79"/>
                    </a:lnTo>
                    <a:lnTo>
                      <a:pt x="278" y="57"/>
                    </a:lnTo>
                    <a:lnTo>
                      <a:pt x="269" y="41"/>
                    </a:lnTo>
                    <a:lnTo>
                      <a:pt x="264" y="21"/>
                    </a:lnTo>
                    <a:lnTo>
                      <a:pt x="262" y="0"/>
                    </a:lnTo>
                    <a:lnTo>
                      <a:pt x="144" y="0"/>
                    </a:lnTo>
                    <a:lnTo>
                      <a:pt x="132" y="43"/>
                    </a:lnTo>
                    <a:lnTo>
                      <a:pt x="118" y="67"/>
                    </a:lnTo>
                    <a:lnTo>
                      <a:pt x="96" y="89"/>
                    </a:lnTo>
                    <a:lnTo>
                      <a:pt x="72" y="101"/>
                    </a:lnTo>
                    <a:lnTo>
                      <a:pt x="52" y="113"/>
                    </a:lnTo>
                    <a:lnTo>
                      <a:pt x="26" y="119"/>
                    </a:lnTo>
                    <a:lnTo>
                      <a:pt x="0" y="127"/>
                    </a:lnTo>
                    <a:close/>
                  </a:path>
                </a:pathLst>
              </a:custGeom>
              <a:solidFill>
                <a:srgbClr val="FF3300"/>
              </a:solidFill>
              <a:ln w="12700" cap="flat" cmpd="sng">
                <a:solidFill>
                  <a:schemeClr val="tx1"/>
                </a:solidFill>
                <a:prstDash val="solid"/>
                <a:round/>
                <a:headEnd/>
                <a:tailEnd/>
              </a:ln>
            </p:spPr>
            <p:txBody>
              <a:bodyPr wrap="none" anchor="ctr">
                <a:spAutoFit/>
              </a:bodyPr>
              <a:lstStyle/>
              <a:p>
                <a:endParaRPr lang="de-DE"/>
              </a:p>
            </p:txBody>
          </p:sp>
          <p:sp>
            <p:nvSpPr>
              <p:cNvPr id="29" name="Text Box 19"/>
              <p:cNvSpPr txBox="1">
                <a:spLocks noChangeArrowheads="1"/>
              </p:cNvSpPr>
              <p:nvPr/>
            </p:nvSpPr>
            <p:spPr bwMode="auto">
              <a:xfrm>
                <a:off x="187325" y="693738"/>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900"/>
                  <a:t>RESIST</a:t>
                </a:r>
              </a:p>
            </p:txBody>
          </p:sp>
          <p:sp>
            <p:nvSpPr>
              <p:cNvPr id="30" name="Text Box 20"/>
              <p:cNvSpPr txBox="1">
                <a:spLocks noChangeArrowheads="1"/>
              </p:cNvSpPr>
              <p:nvPr/>
            </p:nvSpPr>
            <p:spPr bwMode="auto">
              <a:xfrm>
                <a:off x="1158875" y="1185863"/>
                <a:ext cx="838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900"/>
                  <a:t>FEATURE</a:t>
                </a:r>
              </a:p>
            </p:txBody>
          </p:sp>
          <p:sp>
            <p:nvSpPr>
              <p:cNvPr id="31" name="Text Box 21"/>
              <p:cNvSpPr txBox="1">
                <a:spLocks noChangeArrowheads="1"/>
              </p:cNvSpPr>
              <p:nvPr/>
            </p:nvSpPr>
            <p:spPr bwMode="auto">
              <a:xfrm>
                <a:off x="555625" y="1531938"/>
                <a:ext cx="838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80000"/>
                  </a:lnSpc>
                  <a:spcBef>
                    <a:spcPct val="50000"/>
                  </a:spcBef>
                </a:pPr>
                <a:r>
                  <a:rPr lang="de-DE" sz="900"/>
                  <a:t>ETCH STOP</a:t>
                </a:r>
                <a:br>
                  <a:rPr lang="de-DE" sz="900"/>
                </a:br>
                <a:r>
                  <a:rPr lang="de-DE" sz="900"/>
                  <a:t>LAYER</a:t>
                </a:r>
              </a:p>
            </p:txBody>
          </p:sp>
          <p:sp>
            <p:nvSpPr>
              <p:cNvPr id="32" name="Line 22"/>
              <p:cNvSpPr>
                <a:spLocks noChangeShapeType="1"/>
              </p:cNvSpPr>
              <p:nvPr/>
            </p:nvSpPr>
            <p:spPr bwMode="auto">
              <a:xfrm>
                <a:off x="708025" y="792163"/>
                <a:ext cx="152400" cy="152400"/>
              </a:xfrm>
              <a:prstGeom prst="line">
                <a:avLst/>
              </a:prstGeom>
              <a:noFill/>
              <a:ln w="9525">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33" name="Line 23"/>
              <p:cNvSpPr>
                <a:spLocks noChangeShapeType="1"/>
              </p:cNvSpPr>
              <p:nvPr/>
            </p:nvSpPr>
            <p:spPr bwMode="auto">
              <a:xfrm flipV="1">
                <a:off x="1033463" y="1311275"/>
                <a:ext cx="266700" cy="46038"/>
              </a:xfrm>
              <a:prstGeom prst="line">
                <a:avLst/>
              </a:prstGeom>
              <a:noFill/>
              <a:ln w="9525">
                <a:solidFill>
                  <a:schemeClr val="tx1"/>
                </a:solidFill>
                <a:round/>
                <a:headEnd type="triangle" w="sm" len="sm"/>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34" name="Line 24"/>
              <p:cNvSpPr>
                <a:spLocks noChangeShapeType="1"/>
              </p:cNvSpPr>
              <p:nvPr/>
            </p:nvSpPr>
            <p:spPr bwMode="auto">
              <a:xfrm>
                <a:off x="403225" y="1552575"/>
                <a:ext cx="206375" cy="98425"/>
              </a:xfrm>
              <a:prstGeom prst="line">
                <a:avLst/>
              </a:prstGeom>
              <a:noFill/>
              <a:ln w="9525">
                <a:solidFill>
                  <a:schemeClr val="tx1"/>
                </a:solidFill>
                <a:round/>
                <a:headEnd type="triangle" w="sm" len="sm"/>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35" name="Rectangle 38"/>
              <p:cNvSpPr>
                <a:spLocks noChangeArrowheads="1"/>
              </p:cNvSpPr>
              <p:nvPr/>
            </p:nvSpPr>
            <p:spPr bwMode="auto">
              <a:xfrm>
                <a:off x="323850" y="1458913"/>
                <a:ext cx="1079500" cy="36512"/>
              </a:xfrm>
              <a:prstGeom prst="rect">
                <a:avLst/>
              </a:prstGeom>
              <a:solidFill>
                <a:schemeClr val="accent2"/>
              </a:solidFill>
              <a:ln w="9525">
                <a:solidFill>
                  <a:schemeClr val="tx1"/>
                </a:solidFill>
                <a:miter lim="800000"/>
                <a:headEnd type="none" w="sm" len="sm"/>
                <a:tailEnd/>
              </a:ln>
            </p:spPr>
            <p:txBody>
              <a:bodyPr anchor="ctr">
                <a:spAutoFit/>
              </a:bodyPr>
              <a:lstStyle/>
              <a:p>
                <a:endParaRPr lang="de-DE"/>
              </a:p>
            </p:txBody>
          </p:sp>
        </p:grpSp>
      </p:grpSp>
      <p:grpSp>
        <p:nvGrpSpPr>
          <p:cNvPr id="36" name="Gruppieren 35"/>
          <p:cNvGrpSpPr/>
          <p:nvPr/>
        </p:nvGrpSpPr>
        <p:grpSpPr>
          <a:xfrm>
            <a:off x="323850" y="2288753"/>
            <a:ext cx="1079500" cy="1074738"/>
            <a:chOff x="323850" y="2120900"/>
            <a:chExt cx="1079500" cy="1074738"/>
          </a:xfrm>
        </p:grpSpPr>
        <p:sp>
          <p:nvSpPr>
            <p:cNvPr id="37" name="Rectangle 25"/>
            <p:cNvSpPr>
              <a:spLocks noChangeArrowheads="1"/>
            </p:cNvSpPr>
            <p:nvPr/>
          </p:nvSpPr>
          <p:spPr bwMode="auto">
            <a:xfrm>
              <a:off x="512763" y="2120900"/>
              <a:ext cx="704850" cy="257175"/>
            </a:xfrm>
            <a:prstGeom prst="rect">
              <a:avLst/>
            </a:prstGeom>
            <a:solidFill>
              <a:srgbClr val="FFFF00"/>
            </a:solidFill>
            <a:ln w="12700">
              <a:solidFill>
                <a:schemeClr val="tx1"/>
              </a:solidFill>
              <a:miter lim="800000"/>
              <a:headEnd type="none" w="sm" len="sm"/>
              <a:tailEnd/>
            </a:ln>
          </p:spPr>
          <p:txBody>
            <a:bodyPr wrap="none" anchor="ctr">
              <a:spAutoFit/>
            </a:bodyPr>
            <a:lstStyle/>
            <a:p>
              <a:endParaRPr lang="de-DE"/>
            </a:p>
          </p:txBody>
        </p:sp>
        <p:sp>
          <p:nvSpPr>
            <p:cNvPr id="38" name="Freeform 26"/>
            <p:cNvSpPr>
              <a:spLocks/>
            </p:cNvSpPr>
            <p:nvPr/>
          </p:nvSpPr>
          <p:spPr bwMode="auto">
            <a:xfrm>
              <a:off x="546100" y="2373313"/>
              <a:ext cx="685800" cy="174625"/>
            </a:xfrm>
            <a:custGeom>
              <a:avLst/>
              <a:gdLst>
                <a:gd name="T0" fmla="*/ 0 w 432"/>
                <a:gd name="T1" fmla="*/ 2147483647 h 110"/>
                <a:gd name="T2" fmla="*/ 2147483647 w 432"/>
                <a:gd name="T3" fmla="*/ 2147483647 h 110"/>
                <a:gd name="T4" fmla="*/ 2147483647 w 432"/>
                <a:gd name="T5" fmla="*/ 2147483647 h 110"/>
                <a:gd name="T6" fmla="*/ 2147483647 w 432"/>
                <a:gd name="T7" fmla="*/ 2147483647 h 110"/>
                <a:gd name="T8" fmla="*/ 2147483647 w 432"/>
                <a:gd name="T9" fmla="*/ 2147483647 h 110"/>
                <a:gd name="T10" fmla="*/ 2147483647 w 432"/>
                <a:gd name="T11" fmla="*/ 2147483647 h 110"/>
                <a:gd name="T12" fmla="*/ 2147483647 w 432"/>
                <a:gd name="T13" fmla="*/ 0 h 110"/>
                <a:gd name="T14" fmla="*/ 2147483647 w 432"/>
                <a:gd name="T15" fmla="*/ 2147483647 h 110"/>
                <a:gd name="T16" fmla="*/ 2147483647 w 432"/>
                <a:gd name="T17" fmla="*/ 2147483647 h 110"/>
                <a:gd name="T18" fmla="*/ 2147483647 w 432"/>
                <a:gd name="T19" fmla="*/ 2147483647 h 110"/>
                <a:gd name="T20" fmla="*/ 2147483647 w 432"/>
                <a:gd name="T21" fmla="*/ 2147483647 h 110"/>
                <a:gd name="T22" fmla="*/ 2147483647 w 432"/>
                <a:gd name="T23" fmla="*/ 2147483647 h 110"/>
                <a:gd name="T24" fmla="*/ 0 w 432"/>
                <a:gd name="T25" fmla="*/ 2147483647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2"/>
                <a:gd name="T40" fmla="*/ 0 h 110"/>
                <a:gd name="T41" fmla="*/ 432 w 432"/>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2" h="110">
                  <a:moveTo>
                    <a:pt x="0" y="110"/>
                  </a:moveTo>
                  <a:lnTo>
                    <a:pt x="432" y="110"/>
                  </a:lnTo>
                  <a:lnTo>
                    <a:pt x="374" y="93"/>
                  </a:lnTo>
                  <a:lnTo>
                    <a:pt x="353" y="79"/>
                  </a:lnTo>
                  <a:lnTo>
                    <a:pt x="331" y="60"/>
                  </a:lnTo>
                  <a:lnTo>
                    <a:pt x="319" y="33"/>
                  </a:lnTo>
                  <a:lnTo>
                    <a:pt x="310" y="0"/>
                  </a:lnTo>
                  <a:lnTo>
                    <a:pt x="102" y="2"/>
                  </a:lnTo>
                  <a:lnTo>
                    <a:pt x="90" y="45"/>
                  </a:lnTo>
                  <a:lnTo>
                    <a:pt x="72" y="74"/>
                  </a:lnTo>
                  <a:lnTo>
                    <a:pt x="55" y="86"/>
                  </a:lnTo>
                  <a:lnTo>
                    <a:pt x="24" y="100"/>
                  </a:lnTo>
                  <a:lnTo>
                    <a:pt x="0" y="110"/>
                  </a:lnTo>
                  <a:close/>
                </a:path>
              </a:pathLst>
            </a:custGeom>
            <a:solidFill>
              <a:srgbClr val="FF3300"/>
            </a:solidFill>
            <a:ln w="12700" cap="flat" cmpd="sng">
              <a:solidFill>
                <a:schemeClr val="tx1"/>
              </a:solidFill>
              <a:prstDash val="solid"/>
              <a:round/>
              <a:headEnd type="none" w="sm" len="sm"/>
              <a:tailEnd type="none" w="med" len="med"/>
            </a:ln>
          </p:spPr>
          <p:txBody>
            <a:bodyPr wrap="none" anchor="ctr">
              <a:spAutoFit/>
            </a:bodyPr>
            <a:lstStyle/>
            <a:p>
              <a:endParaRPr lang="de-DE"/>
            </a:p>
          </p:txBody>
        </p:sp>
        <p:sp>
          <p:nvSpPr>
            <p:cNvPr id="39" name="Text Box 27"/>
            <p:cNvSpPr txBox="1">
              <a:spLocks noChangeArrowheads="1"/>
            </p:cNvSpPr>
            <p:nvPr/>
          </p:nvSpPr>
          <p:spPr bwMode="auto">
            <a:xfrm>
              <a:off x="503238" y="2774950"/>
              <a:ext cx="762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80000"/>
                </a:lnSpc>
                <a:spcBef>
                  <a:spcPct val="50000"/>
                </a:spcBef>
              </a:pPr>
              <a:r>
                <a:rPr lang="de-DE" sz="900"/>
                <a:t>DESIRED</a:t>
              </a:r>
              <a:br>
                <a:rPr lang="de-DE" sz="900"/>
              </a:br>
              <a:r>
                <a:rPr lang="de-DE" sz="900"/>
                <a:t>FEATURE</a:t>
              </a:r>
              <a:br>
                <a:rPr lang="de-DE" sz="900"/>
              </a:br>
              <a:r>
                <a:rPr lang="de-DE" sz="900"/>
                <a:t>SIZE</a:t>
              </a:r>
            </a:p>
          </p:txBody>
        </p:sp>
        <p:sp>
          <p:nvSpPr>
            <p:cNvPr id="40" name="Line 28"/>
            <p:cNvSpPr>
              <a:spLocks noChangeShapeType="1"/>
            </p:cNvSpPr>
            <p:nvPr/>
          </p:nvSpPr>
          <p:spPr bwMode="auto">
            <a:xfrm>
              <a:off x="612775" y="2624138"/>
              <a:ext cx="0" cy="152400"/>
            </a:xfrm>
            <a:prstGeom prst="line">
              <a:avLst/>
            </a:prstGeom>
            <a:noFill/>
            <a:ln w="9525">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1" name="Line 29"/>
            <p:cNvSpPr>
              <a:spLocks noChangeShapeType="1"/>
            </p:cNvSpPr>
            <p:nvPr/>
          </p:nvSpPr>
          <p:spPr bwMode="auto">
            <a:xfrm>
              <a:off x="1111250" y="2624138"/>
              <a:ext cx="0" cy="152400"/>
            </a:xfrm>
            <a:prstGeom prst="line">
              <a:avLst/>
            </a:prstGeom>
            <a:noFill/>
            <a:ln w="9525">
              <a:solidFill>
                <a:schemeClr val="tx1"/>
              </a:solidFill>
              <a:round/>
              <a:headEnd type="none" w="sm" len="sm"/>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2" name="Line 30"/>
            <p:cNvSpPr>
              <a:spLocks noChangeShapeType="1"/>
            </p:cNvSpPr>
            <p:nvPr/>
          </p:nvSpPr>
          <p:spPr bwMode="auto">
            <a:xfrm>
              <a:off x="633413" y="2693988"/>
              <a:ext cx="487362" cy="0"/>
            </a:xfrm>
            <a:prstGeom prst="line">
              <a:avLst/>
            </a:prstGeom>
            <a:noFill/>
            <a:ln w="9525">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43" name="Rectangle 39"/>
            <p:cNvSpPr>
              <a:spLocks noChangeArrowheads="1"/>
            </p:cNvSpPr>
            <p:nvPr/>
          </p:nvSpPr>
          <p:spPr bwMode="auto">
            <a:xfrm>
              <a:off x="323850" y="2555875"/>
              <a:ext cx="1079500" cy="36513"/>
            </a:xfrm>
            <a:prstGeom prst="rect">
              <a:avLst/>
            </a:prstGeom>
            <a:solidFill>
              <a:schemeClr val="accent2"/>
            </a:solidFill>
            <a:ln w="9525">
              <a:solidFill>
                <a:schemeClr val="tx1"/>
              </a:solidFill>
              <a:miter lim="800000"/>
              <a:headEnd type="none" w="sm" len="sm"/>
              <a:tailEnd/>
            </a:ln>
          </p:spPr>
          <p:txBody>
            <a:bodyPr anchor="ctr">
              <a:spAutoFit/>
            </a:bodyPr>
            <a:lstStyle/>
            <a:p>
              <a:endParaRPr lang="de-DE"/>
            </a:p>
          </p:txBody>
        </p:sp>
      </p:grpSp>
      <p:grpSp>
        <p:nvGrpSpPr>
          <p:cNvPr id="44" name="Gruppieren 43"/>
          <p:cNvGrpSpPr/>
          <p:nvPr/>
        </p:nvGrpSpPr>
        <p:grpSpPr>
          <a:xfrm>
            <a:off x="323850" y="3452391"/>
            <a:ext cx="1079500" cy="469900"/>
            <a:chOff x="323850" y="3284538"/>
            <a:chExt cx="1079500" cy="469900"/>
          </a:xfrm>
        </p:grpSpPr>
        <p:sp>
          <p:nvSpPr>
            <p:cNvPr id="45" name="Rectangle 31"/>
            <p:cNvSpPr>
              <a:spLocks noChangeArrowheads="1"/>
            </p:cNvSpPr>
            <p:nvPr/>
          </p:nvSpPr>
          <p:spPr bwMode="auto">
            <a:xfrm>
              <a:off x="512763" y="3284538"/>
              <a:ext cx="704850" cy="257175"/>
            </a:xfrm>
            <a:prstGeom prst="rect">
              <a:avLst/>
            </a:prstGeom>
            <a:solidFill>
              <a:srgbClr val="FFFF00"/>
            </a:solidFill>
            <a:ln w="12700">
              <a:solidFill>
                <a:schemeClr val="tx1"/>
              </a:solidFill>
              <a:miter lim="800000"/>
              <a:headEnd type="none" w="sm" len="sm"/>
              <a:tailEnd/>
            </a:ln>
          </p:spPr>
          <p:txBody>
            <a:bodyPr wrap="none" anchor="ctr">
              <a:spAutoFit/>
            </a:bodyPr>
            <a:lstStyle/>
            <a:p>
              <a:endParaRPr lang="de-DE"/>
            </a:p>
          </p:txBody>
        </p:sp>
        <p:sp>
          <p:nvSpPr>
            <p:cNvPr id="46" name="Freeform 32"/>
            <p:cNvSpPr>
              <a:spLocks/>
            </p:cNvSpPr>
            <p:nvPr/>
          </p:nvSpPr>
          <p:spPr bwMode="auto">
            <a:xfrm>
              <a:off x="623888" y="3538538"/>
              <a:ext cx="533400" cy="173037"/>
            </a:xfrm>
            <a:custGeom>
              <a:avLst/>
              <a:gdLst>
                <a:gd name="T0" fmla="*/ 0 w 336"/>
                <a:gd name="T1" fmla="*/ 2147483647 h 109"/>
                <a:gd name="T2" fmla="*/ 2147483647 w 336"/>
                <a:gd name="T3" fmla="*/ 2147483647 h 109"/>
                <a:gd name="T4" fmla="*/ 2147483647 w 336"/>
                <a:gd name="T5" fmla="*/ 2147483647 h 109"/>
                <a:gd name="T6" fmla="*/ 2147483647 w 336"/>
                <a:gd name="T7" fmla="*/ 2147483647 h 109"/>
                <a:gd name="T8" fmla="*/ 2147483647 w 336"/>
                <a:gd name="T9" fmla="*/ 2147483647 h 109"/>
                <a:gd name="T10" fmla="*/ 2147483647 w 336"/>
                <a:gd name="T11" fmla="*/ 2147483647 h 109"/>
                <a:gd name="T12" fmla="*/ 2147483647 w 336"/>
                <a:gd name="T13" fmla="*/ 2147483647 h 109"/>
                <a:gd name="T14" fmla="*/ 2147483647 w 336"/>
                <a:gd name="T15" fmla="*/ 2147483647 h 109"/>
                <a:gd name="T16" fmla="*/ 2147483647 w 336"/>
                <a:gd name="T17" fmla="*/ 2147483647 h 109"/>
                <a:gd name="T18" fmla="*/ 2147483647 w 336"/>
                <a:gd name="T19" fmla="*/ 0 h 109"/>
                <a:gd name="T20" fmla="*/ 2147483647 w 336"/>
                <a:gd name="T21" fmla="*/ 0 h 109"/>
                <a:gd name="T22" fmla="*/ 2147483647 w 336"/>
                <a:gd name="T23" fmla="*/ 2147483647 h 109"/>
                <a:gd name="T24" fmla="*/ 2147483647 w 336"/>
                <a:gd name="T25" fmla="*/ 2147483647 h 109"/>
                <a:gd name="T26" fmla="*/ 2147483647 w 336"/>
                <a:gd name="T27" fmla="*/ 2147483647 h 109"/>
                <a:gd name="T28" fmla="*/ 2147483647 w 336"/>
                <a:gd name="T29" fmla="*/ 2147483647 h 109"/>
                <a:gd name="T30" fmla="*/ 0 w 336"/>
                <a:gd name="T31" fmla="*/ 2147483647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
                <a:gd name="T49" fmla="*/ 0 h 109"/>
                <a:gd name="T50" fmla="*/ 336 w 336"/>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 h="109">
                  <a:moveTo>
                    <a:pt x="0" y="109"/>
                  </a:moveTo>
                  <a:lnTo>
                    <a:pt x="336" y="109"/>
                  </a:lnTo>
                  <a:lnTo>
                    <a:pt x="296" y="101"/>
                  </a:lnTo>
                  <a:lnTo>
                    <a:pt x="274" y="91"/>
                  </a:lnTo>
                  <a:lnTo>
                    <a:pt x="254" y="79"/>
                  </a:lnTo>
                  <a:lnTo>
                    <a:pt x="240" y="66"/>
                  </a:lnTo>
                  <a:lnTo>
                    <a:pt x="227" y="50"/>
                  </a:lnTo>
                  <a:lnTo>
                    <a:pt x="218" y="29"/>
                  </a:lnTo>
                  <a:lnTo>
                    <a:pt x="213" y="11"/>
                  </a:lnTo>
                  <a:lnTo>
                    <a:pt x="211" y="0"/>
                  </a:lnTo>
                  <a:lnTo>
                    <a:pt x="96" y="0"/>
                  </a:lnTo>
                  <a:lnTo>
                    <a:pt x="88" y="43"/>
                  </a:lnTo>
                  <a:lnTo>
                    <a:pt x="75" y="67"/>
                  </a:lnTo>
                  <a:lnTo>
                    <a:pt x="59" y="85"/>
                  </a:lnTo>
                  <a:lnTo>
                    <a:pt x="32" y="99"/>
                  </a:lnTo>
                  <a:lnTo>
                    <a:pt x="0" y="109"/>
                  </a:lnTo>
                  <a:close/>
                </a:path>
              </a:pathLst>
            </a:custGeom>
            <a:solidFill>
              <a:srgbClr val="FF3300"/>
            </a:solidFill>
            <a:ln w="9525" cap="flat" cmpd="sng">
              <a:solidFill>
                <a:schemeClr val="tx1"/>
              </a:solidFill>
              <a:prstDash val="solid"/>
              <a:round/>
              <a:headEnd type="none" w="sm" len="sm"/>
              <a:tailEnd type="none" w="med" len="med"/>
            </a:ln>
          </p:spPr>
          <p:txBody>
            <a:bodyPr wrap="none" anchor="ctr">
              <a:spAutoFit/>
            </a:bodyPr>
            <a:lstStyle/>
            <a:p>
              <a:endParaRPr lang="de-DE"/>
            </a:p>
          </p:txBody>
        </p:sp>
        <p:sp>
          <p:nvSpPr>
            <p:cNvPr id="47" name="Rectangle 40"/>
            <p:cNvSpPr>
              <a:spLocks noChangeArrowheads="1"/>
            </p:cNvSpPr>
            <p:nvPr/>
          </p:nvSpPr>
          <p:spPr bwMode="auto">
            <a:xfrm>
              <a:off x="323850" y="3717925"/>
              <a:ext cx="1079500" cy="36513"/>
            </a:xfrm>
            <a:prstGeom prst="rect">
              <a:avLst/>
            </a:prstGeom>
            <a:solidFill>
              <a:schemeClr val="accent2"/>
            </a:solidFill>
            <a:ln w="9525">
              <a:solidFill>
                <a:schemeClr val="tx1"/>
              </a:solidFill>
              <a:miter lim="800000"/>
              <a:headEnd type="none" w="sm" len="sm"/>
              <a:tailEnd/>
            </a:ln>
          </p:spPr>
          <p:txBody>
            <a:bodyPr anchor="ctr">
              <a:spAutoFit/>
            </a:bodyPr>
            <a:lstStyle/>
            <a:p>
              <a:endParaRPr lang="de-DE"/>
            </a:p>
          </p:txBody>
        </p:sp>
      </p:grpSp>
      <p:sp>
        <p:nvSpPr>
          <p:cNvPr id="48" name="Text Box 2"/>
          <p:cNvSpPr txBox="1">
            <a:spLocks noChangeArrowheads="1"/>
          </p:cNvSpPr>
          <p:nvPr/>
        </p:nvSpPr>
        <p:spPr bwMode="auto">
          <a:xfrm>
            <a:off x="1874838" y="4966295"/>
            <a:ext cx="7127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de-DE" sz="1400" dirty="0"/>
              <a:t>5. </a:t>
            </a:r>
            <a:r>
              <a:rPr lang="de-DE" sz="1400" b="1" dirty="0"/>
              <a:t>Isotropes Ätzen mit Ätzangriff der Maske </a:t>
            </a:r>
            <a:r>
              <a:rPr lang="de-DE" sz="1400" dirty="0"/>
              <a:t>entsteht, wenn die Selektivität zu gering ist, und führt zu einer unerwünschten </a:t>
            </a:r>
            <a:r>
              <a:rPr lang="de-DE" sz="1400" dirty="0" smtClean="0"/>
              <a:t>Verringerung </a:t>
            </a:r>
            <a:r>
              <a:rPr lang="de-DE" sz="1400" dirty="0"/>
              <a:t>von Stegbreiten.</a:t>
            </a:r>
          </a:p>
        </p:txBody>
      </p:sp>
      <p:sp>
        <p:nvSpPr>
          <p:cNvPr id="49" name="Text Box 3"/>
          <p:cNvSpPr txBox="1">
            <a:spLocks noChangeArrowheads="1"/>
          </p:cNvSpPr>
          <p:nvPr/>
        </p:nvSpPr>
        <p:spPr bwMode="auto">
          <a:xfrm>
            <a:off x="1874838" y="1153120"/>
            <a:ext cx="68961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de-DE" sz="1400" dirty="0"/>
              <a:t>1. </a:t>
            </a:r>
            <a:r>
              <a:rPr lang="de-DE" sz="1400" b="1" dirty="0"/>
              <a:t>Isotropes Ätzen</a:t>
            </a:r>
            <a:r>
              <a:rPr lang="de-DE" sz="1400" dirty="0"/>
              <a:t> führt zu einer schüsselförmigen Ausbildung des Materialabtrags und einer Unterätzung U der Fotolackmaske um mindestens die Schichtdicke. Die Kante der geätzten Struktur ist nicht gerade und senkrecht. Dies muss berücksichtigt werden, wenn die lateralen Abmessungen der Struktur von ähnlicher Größenordnung wie die Schichtdicke sind.</a:t>
            </a:r>
          </a:p>
        </p:txBody>
      </p:sp>
      <p:sp>
        <p:nvSpPr>
          <p:cNvPr id="50" name="Text Box 4"/>
          <p:cNvSpPr txBox="1">
            <a:spLocks noChangeArrowheads="1"/>
          </p:cNvSpPr>
          <p:nvPr/>
        </p:nvSpPr>
        <p:spPr bwMode="auto">
          <a:xfrm>
            <a:off x="1874838" y="2316757"/>
            <a:ext cx="71247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de-DE" sz="1400" dirty="0"/>
              <a:t>2. </a:t>
            </a:r>
            <a:r>
              <a:rPr lang="de-DE" sz="1400" b="1" dirty="0"/>
              <a:t>Isotropes Ätzen mit Masken-Vorhalt</a:t>
            </a:r>
            <a:r>
              <a:rPr lang="de-DE" sz="1400" dirty="0"/>
              <a:t>, d.h. die Vergrößerung der Maskenstruktur bei einem Steg (Leiterbahnen), kann die Unterätzung im Hinblick auf die Stegbreite aus-</a:t>
            </a:r>
            <a:br>
              <a:rPr lang="de-DE" sz="1400" dirty="0"/>
            </a:br>
            <a:r>
              <a:rPr lang="de-DE" sz="1400" dirty="0"/>
              <a:t>gleichen. Dadurch wird der </a:t>
            </a:r>
            <a:r>
              <a:rPr lang="de-DE" sz="1400" dirty="0" smtClean="0"/>
              <a:t>kleinste </a:t>
            </a:r>
            <a:r>
              <a:rPr lang="de-DE" sz="1400" dirty="0"/>
              <a:t>mögliche Abstand zwischen Stegen vergrößert. Daher ist isotropes Ätzen nur sinnvoll, wenn die lateralen Strukturabmessungen groß gegen die Tiefe/Schichtdicke sind.</a:t>
            </a:r>
          </a:p>
        </p:txBody>
      </p:sp>
      <p:sp>
        <p:nvSpPr>
          <p:cNvPr id="51" name="Text Box 5"/>
          <p:cNvSpPr txBox="1">
            <a:spLocks noChangeArrowheads="1"/>
          </p:cNvSpPr>
          <p:nvPr/>
        </p:nvSpPr>
        <p:spPr bwMode="auto">
          <a:xfrm>
            <a:off x="1874838" y="4153495"/>
            <a:ext cx="718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de-DE" sz="1400" dirty="0"/>
              <a:t>4. </a:t>
            </a:r>
            <a:r>
              <a:rPr lang="de-DE" sz="1400" b="1" dirty="0"/>
              <a:t>Anisotropes Ätzen:</a:t>
            </a:r>
            <a:r>
              <a:rPr lang="de-DE" sz="1400" dirty="0"/>
              <a:t>  Der Ätzangriff erfolgt in diesem Beispiel nur nach unten (</a:t>
            </a:r>
            <a:r>
              <a:rPr lang="de-DE" sz="1400" dirty="0" err="1"/>
              <a:t>V</a:t>
            </a:r>
            <a:r>
              <a:rPr lang="de-DE" sz="1400" baseline="-25000" dirty="0" err="1"/>
              <a:t>h</a:t>
            </a:r>
            <a:r>
              <a:rPr lang="de-DE" sz="1400" dirty="0"/>
              <a:t>= 0).</a:t>
            </a:r>
            <a:br>
              <a:rPr lang="de-DE" sz="1400" dirty="0"/>
            </a:br>
            <a:r>
              <a:rPr lang="de-DE" sz="1400" dirty="0"/>
              <a:t>Mit anisotropem Ätzen können die kleinsten lateralen Abmessungen erreicht werden.</a:t>
            </a:r>
          </a:p>
        </p:txBody>
      </p:sp>
      <p:sp>
        <p:nvSpPr>
          <p:cNvPr id="52" name="Text Box 6"/>
          <p:cNvSpPr txBox="1">
            <a:spLocks noChangeArrowheads="1"/>
          </p:cNvSpPr>
          <p:nvPr/>
        </p:nvSpPr>
        <p:spPr bwMode="auto">
          <a:xfrm>
            <a:off x="1874838" y="3499445"/>
            <a:ext cx="7138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de-DE" sz="1400" dirty="0"/>
              <a:t> 3. </a:t>
            </a:r>
            <a:r>
              <a:rPr lang="de-DE" sz="1400" b="1" dirty="0"/>
              <a:t>Überätzen</a:t>
            </a:r>
            <a:r>
              <a:rPr lang="de-DE" sz="1400" dirty="0"/>
              <a:t> beim isotropen Ätzen führt zu einer unerwünschten Verringerung von Stegbreiten.</a:t>
            </a:r>
          </a:p>
        </p:txBody>
      </p:sp>
      <p:sp>
        <p:nvSpPr>
          <p:cNvPr id="53" name="Text Box 10"/>
          <p:cNvSpPr txBox="1">
            <a:spLocks noChangeArrowheads="1"/>
          </p:cNvSpPr>
          <p:nvPr/>
        </p:nvSpPr>
        <p:spPr bwMode="auto">
          <a:xfrm>
            <a:off x="1874838" y="5733256"/>
            <a:ext cx="715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ct val="50000"/>
              </a:spcBef>
            </a:pPr>
            <a:r>
              <a:rPr lang="de-DE" sz="1400" dirty="0"/>
              <a:t>6. </a:t>
            </a:r>
            <a:r>
              <a:rPr lang="de-DE" sz="1400" b="1" dirty="0"/>
              <a:t>Anisotropes Ätzen</a:t>
            </a:r>
            <a:r>
              <a:rPr lang="de-DE" sz="1400" dirty="0"/>
              <a:t> mit geringer Selektivität zu der unterliegenden Schicht führt zu einem Angriff der Schicht.</a:t>
            </a:r>
          </a:p>
        </p:txBody>
      </p:sp>
    </p:spTree>
    <p:extLst>
      <p:ext uri="{BB962C8B-B14F-4D97-AF65-F5344CB8AC3E}">
        <p14:creationId xmlns:p14="http://schemas.microsoft.com/office/powerpoint/2010/main" val="8305708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Aufgabensammlung</a:t>
            </a:r>
            <a:endParaRPr lang="en-US" dirty="0"/>
          </a:p>
        </p:txBody>
      </p:sp>
      <p:sp>
        <p:nvSpPr>
          <p:cNvPr id="3" name="Inhaltsplatzhalter 2"/>
          <p:cNvSpPr>
            <a:spLocks noGrp="1"/>
          </p:cNvSpPr>
          <p:nvPr>
            <p:ph idx="1"/>
          </p:nvPr>
        </p:nvSpPr>
        <p:spPr/>
        <p:txBody>
          <a:bodyPr/>
          <a:lstStyle/>
          <a:p>
            <a:r>
              <a:rPr lang="en-US" dirty="0" err="1" smtClean="0"/>
              <a:t>Beschreiben</a:t>
            </a:r>
            <a:r>
              <a:rPr lang="en-US" dirty="0" smtClean="0"/>
              <a:t> </a:t>
            </a:r>
            <a:r>
              <a:rPr lang="en-US" dirty="0" err="1" smtClean="0"/>
              <a:t>sie</a:t>
            </a:r>
            <a:r>
              <a:rPr lang="en-US" dirty="0" smtClean="0"/>
              <a:t> den </a:t>
            </a:r>
            <a:r>
              <a:rPr lang="en-US" dirty="0" err="1" smtClean="0"/>
              <a:t>Unterschied</a:t>
            </a:r>
            <a:r>
              <a:rPr lang="en-US" dirty="0" smtClean="0"/>
              <a:t> </a:t>
            </a:r>
            <a:r>
              <a:rPr lang="en-US" dirty="0" err="1" smtClean="0"/>
              <a:t>zwischen</a:t>
            </a:r>
            <a:r>
              <a:rPr lang="en-US" dirty="0" smtClean="0"/>
              <a:t> </a:t>
            </a:r>
            <a:r>
              <a:rPr lang="en-US" dirty="0" err="1" smtClean="0"/>
              <a:t>Anisotropie</a:t>
            </a:r>
            <a:r>
              <a:rPr lang="en-US" dirty="0" smtClean="0"/>
              <a:t> und </a:t>
            </a:r>
            <a:r>
              <a:rPr lang="en-US" dirty="0" err="1" smtClean="0"/>
              <a:t>Isotropie</a:t>
            </a:r>
            <a:r>
              <a:rPr lang="en-US" dirty="0" smtClean="0"/>
              <a:t>.</a:t>
            </a:r>
          </a:p>
          <a:p>
            <a:r>
              <a:rPr lang="en-US" dirty="0" smtClean="0"/>
              <a:t>Was </a:t>
            </a:r>
            <a:r>
              <a:rPr lang="en-US" dirty="0" err="1" smtClean="0"/>
              <a:t>ist</a:t>
            </a:r>
            <a:r>
              <a:rPr lang="en-US" dirty="0" smtClean="0"/>
              <a:t> der </a:t>
            </a:r>
            <a:r>
              <a:rPr lang="en-US" dirty="0" err="1" smtClean="0"/>
              <a:t>Anisotropiefaktor</a:t>
            </a:r>
            <a:r>
              <a:rPr lang="en-US" dirty="0" smtClean="0"/>
              <a:t>?</a:t>
            </a:r>
          </a:p>
          <a:p>
            <a:r>
              <a:rPr lang="en-US" dirty="0" smtClean="0"/>
              <a:t>Was </a:t>
            </a:r>
            <a:r>
              <a:rPr lang="en-US" dirty="0" err="1" smtClean="0"/>
              <a:t>ist</a:t>
            </a:r>
            <a:r>
              <a:rPr lang="en-US" dirty="0" smtClean="0"/>
              <a:t> </a:t>
            </a:r>
            <a:r>
              <a:rPr lang="en-US" dirty="0" err="1" smtClean="0"/>
              <a:t>Selektivität</a:t>
            </a:r>
            <a:r>
              <a:rPr lang="en-US" dirty="0" smtClean="0"/>
              <a:t>?</a:t>
            </a:r>
          </a:p>
          <a:p>
            <a:r>
              <a:rPr lang="en-US" dirty="0" err="1" smtClean="0"/>
              <a:t>Warum</a:t>
            </a:r>
            <a:r>
              <a:rPr lang="en-US" dirty="0" smtClean="0"/>
              <a:t> </a:t>
            </a:r>
            <a:r>
              <a:rPr lang="en-US" dirty="0" err="1" smtClean="0"/>
              <a:t>kann</a:t>
            </a:r>
            <a:r>
              <a:rPr lang="en-US" dirty="0" smtClean="0"/>
              <a:t> man </a:t>
            </a:r>
            <a:r>
              <a:rPr lang="en-US" dirty="0" err="1" smtClean="0"/>
              <a:t>Silizium</a:t>
            </a:r>
            <a:r>
              <a:rPr lang="en-US" dirty="0" smtClean="0"/>
              <a:t> </a:t>
            </a:r>
            <a:r>
              <a:rPr lang="en-US" dirty="0" err="1" smtClean="0"/>
              <a:t>anisotrop</a:t>
            </a:r>
            <a:r>
              <a:rPr lang="en-US" dirty="0" smtClean="0"/>
              <a:t> </a:t>
            </a:r>
            <a:r>
              <a:rPr lang="en-US" dirty="0" err="1" smtClean="0"/>
              <a:t>ätzen</a:t>
            </a:r>
            <a:r>
              <a:rPr lang="en-US" dirty="0" smtClean="0"/>
              <a:t>?</a:t>
            </a:r>
          </a:p>
          <a:p>
            <a:r>
              <a:rPr lang="en-US" dirty="0" err="1" smtClean="0"/>
              <a:t>Wie</a:t>
            </a:r>
            <a:r>
              <a:rPr lang="en-US" dirty="0" smtClean="0"/>
              <a:t> </a:t>
            </a:r>
            <a:r>
              <a:rPr lang="en-US" dirty="0" err="1" smtClean="0"/>
              <a:t>kann</a:t>
            </a:r>
            <a:r>
              <a:rPr lang="en-US" dirty="0" smtClean="0"/>
              <a:t> man die </a:t>
            </a:r>
            <a:r>
              <a:rPr lang="en-US" dirty="0" err="1" smtClean="0"/>
              <a:t>verschiedenen</a:t>
            </a:r>
            <a:r>
              <a:rPr lang="en-US" dirty="0" smtClean="0"/>
              <a:t> </a:t>
            </a:r>
            <a:r>
              <a:rPr lang="en-US" dirty="0" err="1" smtClean="0"/>
              <a:t>Ätzprozesse</a:t>
            </a:r>
            <a:r>
              <a:rPr lang="en-US" dirty="0" smtClean="0"/>
              <a:t> </a:t>
            </a:r>
            <a:r>
              <a:rPr lang="en-US" dirty="0" err="1" smtClean="0"/>
              <a:t>einteilen</a:t>
            </a:r>
            <a:r>
              <a:rPr lang="en-US" smtClean="0"/>
              <a:t>?</a:t>
            </a:r>
            <a:endParaRPr lang="en-US" dirty="0" smtClean="0"/>
          </a:p>
          <a:p>
            <a:r>
              <a:rPr lang="en-US" dirty="0" smtClean="0"/>
              <a:t>Was </a:t>
            </a:r>
            <a:r>
              <a:rPr lang="en-US" dirty="0" err="1" smtClean="0"/>
              <a:t>ist</a:t>
            </a:r>
            <a:r>
              <a:rPr lang="en-US" dirty="0" smtClean="0"/>
              <a:t> </a:t>
            </a:r>
            <a:r>
              <a:rPr lang="en-US" dirty="0" err="1" smtClean="0"/>
              <a:t>Sputterätzen</a:t>
            </a:r>
            <a:r>
              <a:rPr lang="en-US" dirty="0" smtClean="0"/>
              <a:t>? </a:t>
            </a:r>
            <a:r>
              <a:rPr lang="en-US" dirty="0" err="1" smtClean="0"/>
              <a:t>Wie</a:t>
            </a:r>
            <a:r>
              <a:rPr lang="en-US" dirty="0" smtClean="0"/>
              <a:t> </a:t>
            </a:r>
            <a:r>
              <a:rPr lang="en-US" dirty="0" err="1" smtClean="0"/>
              <a:t>funktioniert</a:t>
            </a:r>
            <a:r>
              <a:rPr lang="en-US" dirty="0" smtClean="0"/>
              <a:t> das </a:t>
            </a:r>
            <a:r>
              <a:rPr lang="en-US" dirty="0" err="1" smtClean="0"/>
              <a:t>Prinzip</a:t>
            </a:r>
            <a:r>
              <a:rPr lang="en-US" dirty="0" smtClean="0"/>
              <a:t>?</a:t>
            </a:r>
            <a:endParaRPr lang="en-US"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7175807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Ätzstoppverfahren</a:t>
            </a:r>
            <a:endParaRPr lang="de-DE" dirty="0"/>
          </a:p>
        </p:txBody>
      </p:sp>
      <p:sp>
        <p:nvSpPr>
          <p:cNvPr id="3" name="Textplatzhalter 2"/>
          <p:cNvSpPr>
            <a:spLocks noGrp="1"/>
          </p:cNvSpPr>
          <p:nvPr>
            <p:ph type="body" idx="1"/>
          </p:nvPr>
        </p:nvSpPr>
        <p:spPr/>
        <p:txBody>
          <a:bodyPr/>
          <a:lstStyle/>
          <a:p>
            <a:endParaRPr lang="de-DE"/>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10702766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Ätzstoppverfahren</a:t>
            </a:r>
            <a:endParaRPr lang="de-DE" dirty="0"/>
          </a:p>
        </p:txBody>
      </p:sp>
      <p:sp>
        <p:nvSpPr>
          <p:cNvPr id="3" name="Inhaltsplatzhalter 2"/>
          <p:cNvSpPr>
            <a:spLocks noGrp="1"/>
          </p:cNvSpPr>
          <p:nvPr>
            <p:ph idx="1"/>
          </p:nvPr>
        </p:nvSpPr>
        <p:spPr/>
        <p:txBody>
          <a:bodyPr/>
          <a:lstStyle/>
          <a:p>
            <a:r>
              <a:rPr lang="de-DE" dirty="0"/>
              <a:t>Grundlegende Frage:</a:t>
            </a:r>
          </a:p>
          <a:p>
            <a:pPr marL="0" indent="0">
              <a:buNone/>
            </a:pPr>
            <a:r>
              <a:rPr lang="de-DE" dirty="0" smtClean="0"/>
              <a:t>	</a:t>
            </a:r>
            <a:r>
              <a:rPr lang="de-DE" b="1" dirty="0" smtClean="0"/>
              <a:t>“</a:t>
            </a:r>
            <a:r>
              <a:rPr lang="de-DE" b="1" dirty="0"/>
              <a:t>Wie kann ich eine Membran oder einen Balken mit einer </a:t>
            </a:r>
            <a:r>
              <a:rPr lang="de-DE" b="1" dirty="0" smtClean="0"/>
              <a:t>	exakt  definierten </a:t>
            </a:r>
            <a:r>
              <a:rPr lang="de-DE" b="1" dirty="0"/>
              <a:t>Dicke </a:t>
            </a:r>
            <a:r>
              <a:rPr lang="de-DE" b="1" dirty="0" smtClean="0"/>
              <a:t>herstellen?</a:t>
            </a:r>
          </a:p>
          <a:p>
            <a:r>
              <a:rPr lang="de-DE" dirty="0" smtClean="0"/>
              <a:t>z.B</a:t>
            </a:r>
            <a:r>
              <a:rPr lang="de-DE" dirty="0"/>
              <a:t>. zur </a:t>
            </a:r>
            <a:r>
              <a:rPr lang="de-DE" dirty="0" smtClean="0"/>
              <a:t>Herstellung eines Rückschlagventils mit einer Ventilklappe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852936"/>
            <a:ext cx="3608599" cy="309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8838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Ätzstoppverfahren</a:t>
            </a:r>
            <a:endParaRPr lang="de-DE" dirty="0"/>
          </a:p>
        </p:txBody>
      </p:sp>
      <p:sp>
        <p:nvSpPr>
          <p:cNvPr id="3" name="Inhaltsplatzhalter 2"/>
          <p:cNvSpPr>
            <a:spLocks noGrp="1"/>
          </p:cNvSpPr>
          <p:nvPr>
            <p:ph idx="1"/>
          </p:nvPr>
        </p:nvSpPr>
        <p:spPr/>
        <p:txBody>
          <a:bodyPr/>
          <a:lstStyle/>
          <a:p>
            <a:r>
              <a:rPr lang="de-DE" dirty="0" smtClean="0"/>
              <a:t>Anisotroper </a:t>
            </a:r>
            <a:r>
              <a:rPr lang="de-DE" dirty="0" err="1" smtClean="0"/>
              <a:t>Ätzstopp</a:t>
            </a:r>
            <a:endParaRPr lang="de-DE" dirty="0" smtClean="0"/>
          </a:p>
          <a:p>
            <a:r>
              <a:rPr lang="de-DE" dirty="0" err="1" smtClean="0"/>
              <a:t>Ätzstopp</a:t>
            </a:r>
            <a:r>
              <a:rPr lang="de-DE" dirty="0" smtClean="0"/>
              <a:t> nach Zeit</a:t>
            </a:r>
          </a:p>
          <a:p>
            <a:r>
              <a:rPr lang="de-DE" dirty="0" smtClean="0"/>
              <a:t>Selektiver </a:t>
            </a:r>
            <a:r>
              <a:rPr lang="de-DE" dirty="0" err="1" smtClean="0"/>
              <a:t>Ätzstopp</a:t>
            </a:r>
            <a:r>
              <a:rPr lang="de-DE" dirty="0" smtClean="0"/>
              <a:t> an </a:t>
            </a:r>
            <a:r>
              <a:rPr lang="de-DE" dirty="0" err="1" smtClean="0"/>
              <a:t>Isolatorschicht</a:t>
            </a:r>
            <a:endParaRPr lang="de-DE" dirty="0" smtClean="0"/>
          </a:p>
          <a:p>
            <a:r>
              <a:rPr lang="de-DE" dirty="0" smtClean="0"/>
              <a:t>Selektiver </a:t>
            </a:r>
            <a:r>
              <a:rPr lang="de-DE" dirty="0" err="1" smtClean="0"/>
              <a:t>Ätzstopp</a:t>
            </a:r>
            <a:r>
              <a:rPr lang="de-DE" dirty="0" smtClean="0"/>
              <a:t> an hochdotierter p</a:t>
            </a:r>
            <a:r>
              <a:rPr lang="de-DE" baseline="30000" dirty="0" smtClean="0"/>
              <a:t>++</a:t>
            </a:r>
            <a:r>
              <a:rPr lang="de-DE" dirty="0" smtClean="0"/>
              <a:t> Schicht</a:t>
            </a:r>
          </a:p>
          <a:p>
            <a:r>
              <a:rPr lang="de-DE" dirty="0" smtClean="0"/>
              <a:t>Elektrochemischer </a:t>
            </a:r>
            <a:r>
              <a:rPr lang="de-DE" dirty="0" err="1" smtClean="0"/>
              <a:t>Ätzstopp</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430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51" t="51030" r="29722" b="23269"/>
          <a:stretch/>
        </p:blipFill>
        <p:spPr bwMode="auto">
          <a:xfrm>
            <a:off x="323528" y="3284984"/>
            <a:ext cx="8680890" cy="274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5311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Anisotroper </a:t>
            </a:r>
            <a:r>
              <a:rPr lang="de-DE" dirty="0" err="1" smtClean="0"/>
              <a:t>Ätzstopp</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9379984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2" descr="Ätzstopp B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2281238"/>
            <a:ext cx="18002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descr="Ätzstopp B2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2468563"/>
            <a:ext cx="16637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Ätzstopp B3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3470275"/>
            <a:ext cx="1654175"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descr="Ätzstopp B4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3775" y="3525838"/>
            <a:ext cx="17526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6" descr="Ätzstopp B5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3138" y="2457450"/>
            <a:ext cx="174307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7" descr="Ätzstopp B6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5788" y="2457450"/>
            <a:ext cx="1731962"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8" descr="Ätzstopp B7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1238" y="3482975"/>
            <a:ext cx="17319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9" descr="Ätzstopp B8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2288" y="3495675"/>
            <a:ext cx="186372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0" descr="Ätzstopp B9 "/>
          <p:cNvPicPr>
            <a:picLocks noChangeAspect="1" noChangeArrowheads="1"/>
          </p:cNvPicPr>
          <p:nvPr/>
        </p:nvPicPr>
        <p:blipFill>
          <a:blip r:embed="rId10">
            <a:extLst>
              <a:ext uri="{28A0092B-C50C-407E-A947-70E740481C1C}">
                <a14:useLocalDpi xmlns:a14="http://schemas.microsoft.com/office/drawing/2010/main" val="0"/>
              </a:ext>
            </a:extLst>
          </a:blip>
          <a:srcRect b="4453"/>
          <a:stretch>
            <a:fillRect/>
          </a:stretch>
        </p:blipFill>
        <p:spPr bwMode="auto">
          <a:xfrm>
            <a:off x="2057400" y="4826000"/>
            <a:ext cx="1754188"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 Box 11"/>
          <p:cNvSpPr txBox="1">
            <a:spLocks noChangeArrowheads="1"/>
          </p:cNvSpPr>
          <p:nvPr/>
        </p:nvSpPr>
        <p:spPr bwMode="auto">
          <a:xfrm>
            <a:off x="179388" y="188913"/>
            <a:ext cx="8804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2400" b="1"/>
              <a:t>Ätzstop an {111} - Ebenen bei Ätzung mit KOH </a:t>
            </a:r>
            <a:br>
              <a:rPr lang="de-DE" sz="2400" b="1"/>
            </a:br>
            <a:r>
              <a:rPr lang="de-DE" sz="2400" b="1"/>
              <a:t>EDP, TMAH-Lösung</a:t>
            </a:r>
          </a:p>
        </p:txBody>
      </p:sp>
      <p:sp>
        <p:nvSpPr>
          <p:cNvPr id="16399" name="Text Box 14"/>
          <p:cNvSpPr txBox="1">
            <a:spLocks noChangeArrowheads="1"/>
          </p:cNvSpPr>
          <p:nvPr/>
        </p:nvSpPr>
        <p:spPr bwMode="auto">
          <a:xfrm>
            <a:off x="533400" y="5307013"/>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b="1"/>
              <a:t>(110)-Wafer:</a:t>
            </a:r>
          </a:p>
        </p:txBody>
      </p:sp>
      <p:sp>
        <p:nvSpPr>
          <p:cNvPr id="16400" name="Text Box 16"/>
          <p:cNvSpPr txBox="1">
            <a:spLocks noChangeArrowheads="1"/>
          </p:cNvSpPr>
          <p:nvPr/>
        </p:nvSpPr>
        <p:spPr bwMode="auto">
          <a:xfrm>
            <a:off x="4140200" y="5002213"/>
            <a:ext cx="4800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600"/>
              <a:t>Es gibt 2 Scharen von {111} - Ebenen senkrecht zur Oberfläche und mit einem Winkel von 109,47° in der Oberfläche.</a:t>
            </a:r>
          </a:p>
        </p:txBody>
      </p:sp>
      <p:sp>
        <p:nvSpPr>
          <p:cNvPr id="16401" name="Text Box 17"/>
          <p:cNvSpPr txBox="1">
            <a:spLocks noChangeArrowheads="1"/>
          </p:cNvSpPr>
          <p:nvPr/>
        </p:nvSpPr>
        <p:spPr bwMode="auto">
          <a:xfrm>
            <a:off x="107950" y="955675"/>
            <a:ext cx="88392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de-DE" sz="1500"/>
              <a:t>Als Maskenschicht reicht Photolack nicht aus. Die Maskenschicht z.B.SiO</a:t>
            </a:r>
            <a:r>
              <a:rPr lang="de-DE" sz="1500" baseline="-25000"/>
              <a:t>2</a:t>
            </a:r>
            <a:r>
              <a:rPr lang="de-DE" sz="1500"/>
              <a:t> muss vorher strukturiert werden Die Fenster in der Maskierung müssen zu den Kristallachsen genau ausgerichtet sein.</a:t>
            </a:r>
          </a:p>
          <a:p>
            <a:pPr>
              <a:spcBef>
                <a:spcPct val="50000"/>
              </a:spcBef>
            </a:pPr>
            <a:r>
              <a:rPr lang="de-DE" sz="1500"/>
              <a:t>(100)-Wafer:	Es gibt 4 Scharen von {111} - Ebenen mit einem Winkel von 90° in der 			Oberfläche und unter 54,74° zur Oberfläche geneigt. Konkave Ecken bilden sich 		aus!</a:t>
            </a:r>
          </a:p>
        </p:txBody>
      </p:sp>
      <p:sp>
        <p:nvSpPr>
          <p:cNvPr id="19" name="Datumsplatzhalter 4"/>
          <p:cNvSpPr>
            <a:spLocks noGrp="1"/>
          </p:cNvSpPr>
          <p:nvPr>
            <p:ph type="dt" sz="half" idx="2"/>
          </p:nvPr>
        </p:nvSpPr>
        <p:spPr>
          <a:xfrm>
            <a:off x="612000" y="6444000"/>
            <a:ext cx="1044000" cy="360000"/>
          </a:xfrm>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17111708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Ätzstopp</a:t>
            </a:r>
            <a:r>
              <a:rPr lang="de-DE" dirty="0" smtClean="0"/>
              <a:t> nach </a:t>
            </a:r>
            <a:r>
              <a:rPr lang="de-DE" dirty="0" err="1" smtClean="0"/>
              <a:t>ZEit</a:t>
            </a:r>
            <a:endParaRPr lang="de-DE" dirty="0"/>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1905997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Ätzstopp</a:t>
            </a:r>
            <a:r>
              <a:rPr lang="de-DE" dirty="0"/>
              <a:t> auf Zeit</a:t>
            </a:r>
          </a:p>
        </p:txBody>
      </p:sp>
      <p:sp>
        <p:nvSpPr>
          <p:cNvPr id="3" name="Inhaltsplatzhalter 2"/>
          <p:cNvSpPr>
            <a:spLocks noGrp="1"/>
          </p:cNvSpPr>
          <p:nvPr>
            <p:ph idx="1"/>
          </p:nvPr>
        </p:nvSpPr>
        <p:spPr/>
        <p:txBody>
          <a:bodyPr/>
          <a:lstStyle/>
          <a:p>
            <a:r>
              <a:rPr lang="de-DE" dirty="0" err="1" smtClean="0"/>
              <a:t>Waferdicke</a:t>
            </a:r>
            <a:r>
              <a:rPr lang="de-DE" dirty="0"/>
              <a:t>: 525 </a:t>
            </a:r>
            <a:r>
              <a:rPr lang="de-DE" dirty="0" err="1"/>
              <a:t>μm</a:t>
            </a:r>
            <a:r>
              <a:rPr lang="de-DE" dirty="0"/>
              <a:t> </a:t>
            </a:r>
            <a:r>
              <a:rPr lang="de-DE" b="1" dirty="0"/>
              <a:t>± 25 </a:t>
            </a:r>
            <a:r>
              <a:rPr lang="de-DE" b="1" dirty="0" err="1"/>
              <a:t>μm</a:t>
            </a:r>
            <a:endParaRPr lang="de-DE" b="1" dirty="0"/>
          </a:p>
          <a:p>
            <a:r>
              <a:rPr lang="de-DE" dirty="0" smtClean="0"/>
              <a:t>Gewünschte </a:t>
            </a:r>
            <a:r>
              <a:rPr lang="de-DE" dirty="0"/>
              <a:t>Dicke der Klappe: 20 </a:t>
            </a:r>
            <a:r>
              <a:rPr lang="de-DE" dirty="0" err="1"/>
              <a:t>μm</a:t>
            </a:r>
            <a:endParaRPr lang="de-DE" dirty="0"/>
          </a:p>
          <a:p>
            <a:r>
              <a:rPr lang="de-DE" dirty="0" err="1" smtClean="0"/>
              <a:t>Ätzrate</a:t>
            </a:r>
            <a:r>
              <a:rPr lang="de-DE" dirty="0" smtClean="0"/>
              <a:t> </a:t>
            </a:r>
            <a:r>
              <a:rPr lang="de-DE" dirty="0"/>
              <a:t>(30 % KOH; 80 </a:t>
            </a:r>
            <a:r>
              <a:rPr lang="de-DE" baseline="30000" dirty="0" err="1"/>
              <a:t>o</a:t>
            </a:r>
            <a:r>
              <a:rPr lang="de-DE" dirty="0" err="1"/>
              <a:t>C</a:t>
            </a:r>
            <a:r>
              <a:rPr lang="de-DE" dirty="0"/>
              <a:t>): 79 </a:t>
            </a:r>
            <a:r>
              <a:rPr lang="el-GR" dirty="0"/>
              <a:t>μ</a:t>
            </a:r>
            <a:r>
              <a:rPr lang="de-DE" dirty="0"/>
              <a:t>m/h = 1,32 </a:t>
            </a:r>
            <a:r>
              <a:rPr lang="el-GR" dirty="0"/>
              <a:t>μ</a:t>
            </a:r>
            <a:r>
              <a:rPr lang="de-DE" dirty="0"/>
              <a:t>m/min</a:t>
            </a:r>
          </a:p>
          <a:p>
            <a:r>
              <a:rPr lang="de-DE" dirty="0" smtClean="0"/>
              <a:t>Erforderliche </a:t>
            </a:r>
            <a:r>
              <a:rPr lang="de-DE" dirty="0" err="1"/>
              <a:t>Ätztiefe</a:t>
            </a:r>
            <a:r>
              <a:rPr lang="de-DE" dirty="0"/>
              <a:t>: 525 </a:t>
            </a:r>
            <a:r>
              <a:rPr lang="de-DE" dirty="0" err="1"/>
              <a:t>μm</a:t>
            </a:r>
            <a:r>
              <a:rPr lang="de-DE" dirty="0"/>
              <a:t> – 20 </a:t>
            </a:r>
            <a:r>
              <a:rPr lang="de-DE" dirty="0" err="1"/>
              <a:t>μm</a:t>
            </a:r>
            <a:r>
              <a:rPr lang="de-DE" dirty="0"/>
              <a:t> = 505 </a:t>
            </a:r>
            <a:r>
              <a:rPr lang="de-DE" dirty="0" err="1"/>
              <a:t>μm</a:t>
            </a:r>
            <a:endParaRPr lang="de-DE" dirty="0"/>
          </a:p>
          <a:p>
            <a:r>
              <a:rPr lang="de-DE" dirty="0" smtClean="0"/>
              <a:t>Berechnete </a:t>
            </a:r>
            <a:r>
              <a:rPr lang="de-DE" dirty="0"/>
              <a:t>Dauer: </a:t>
            </a:r>
            <a:r>
              <a:rPr lang="de-DE" b="1" dirty="0"/>
              <a:t>382 min ± 20 min</a:t>
            </a:r>
          </a:p>
          <a:p>
            <a:r>
              <a:rPr lang="de-DE" dirty="0" smtClean="0"/>
              <a:t>Ätzergebnis </a:t>
            </a:r>
            <a:r>
              <a:rPr lang="de-DE" dirty="0"/>
              <a:t>ist sehr empfindlich gegenüber Schwankungen in </a:t>
            </a:r>
            <a:r>
              <a:rPr lang="de-DE" dirty="0" smtClean="0"/>
              <a:t>den Prozessparametern</a:t>
            </a:r>
            <a:r>
              <a:rPr lang="de-DE" dirty="0"/>
              <a:t>, Schwankungen der </a:t>
            </a:r>
            <a:r>
              <a:rPr lang="de-DE" dirty="0" err="1"/>
              <a:t>Waferdicke</a:t>
            </a:r>
            <a:r>
              <a:rPr lang="de-DE" dirty="0" smtClean="0"/>
              <a:t>, Kristallorientierung</a:t>
            </a:r>
            <a:r>
              <a:rPr lang="de-DE" dirty="0"/>
              <a:t>, </a:t>
            </a:r>
            <a:r>
              <a:rPr lang="de-DE" dirty="0" smtClean="0"/>
              <a:t>…</a:t>
            </a:r>
          </a:p>
          <a:p>
            <a:r>
              <a:rPr lang="de-DE" dirty="0"/>
              <a:t>Batchprozess mit </a:t>
            </a:r>
            <a:r>
              <a:rPr lang="de-DE" dirty="0" smtClean="0"/>
              <a:t>25 Wafern </a:t>
            </a:r>
            <a:r>
              <a:rPr lang="de-DE" dirty="0"/>
              <a:t>und „</a:t>
            </a:r>
            <a:r>
              <a:rPr lang="de-DE" dirty="0" err="1" smtClean="0"/>
              <a:t>Ätzstopp</a:t>
            </a:r>
            <a:r>
              <a:rPr lang="de-DE" dirty="0" smtClean="0"/>
              <a:t> auf </a:t>
            </a:r>
            <a:r>
              <a:rPr lang="de-DE" dirty="0"/>
              <a:t>Zeit“ wäre </a:t>
            </a:r>
            <a:r>
              <a:rPr lang="de-DE" dirty="0" smtClean="0"/>
              <a:t>eigentlich günstig</a:t>
            </a:r>
            <a:r>
              <a:rPr lang="de-DE" dirty="0"/>
              <a:t>, aber ...</a:t>
            </a:r>
          </a:p>
          <a:p>
            <a:r>
              <a:rPr lang="de-DE" dirty="0" smtClean="0"/>
              <a:t>aufgrund individueller Schwankungen </a:t>
            </a:r>
            <a:r>
              <a:rPr lang="de-DE" dirty="0"/>
              <a:t>in </a:t>
            </a:r>
            <a:r>
              <a:rPr lang="de-DE" dirty="0" smtClean="0"/>
              <a:t>der </a:t>
            </a:r>
            <a:r>
              <a:rPr lang="de-DE" dirty="0" err="1" smtClean="0"/>
              <a:t>Waferdicke</a:t>
            </a:r>
            <a:r>
              <a:rPr lang="de-DE" dirty="0" smtClean="0"/>
              <a:t> </a:t>
            </a:r>
            <a:r>
              <a:rPr lang="de-DE" dirty="0"/>
              <a:t>muss </a:t>
            </a:r>
            <a:r>
              <a:rPr lang="de-DE" dirty="0" smtClean="0"/>
              <a:t>jeder Wafer einzeln behandelt </a:t>
            </a:r>
            <a:r>
              <a:rPr lang="de-DE" dirty="0"/>
              <a:t>werden</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35365988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Selektiver </a:t>
            </a:r>
            <a:r>
              <a:rPr lang="de-DE" dirty="0" err="1" smtClean="0"/>
              <a:t>Ätzstopp</a:t>
            </a:r>
            <a:endParaRPr lang="de-DE" dirty="0"/>
          </a:p>
        </p:txBody>
      </p:sp>
      <p:sp>
        <p:nvSpPr>
          <p:cNvPr id="3" name="Textplatzhalter 2"/>
          <p:cNvSpPr>
            <a:spLocks noGrp="1"/>
          </p:cNvSpPr>
          <p:nvPr>
            <p:ph type="body" idx="1"/>
          </p:nvPr>
        </p:nvSpPr>
        <p:spPr/>
        <p:txBody>
          <a:bodyPr/>
          <a:lstStyle/>
          <a:p>
            <a:endParaRPr lang="de-DE"/>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33178786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Selektive Ätzstoppverfahren</a:t>
            </a:r>
            <a:endParaRPr lang="de-DE" dirty="0"/>
          </a:p>
        </p:txBody>
      </p:sp>
      <p:sp>
        <p:nvSpPr>
          <p:cNvPr id="3" name="Inhaltsplatzhalter 2"/>
          <p:cNvSpPr>
            <a:spLocks noGrp="1"/>
          </p:cNvSpPr>
          <p:nvPr>
            <p:ph idx="1"/>
          </p:nvPr>
        </p:nvSpPr>
        <p:spPr/>
        <p:txBody>
          <a:bodyPr/>
          <a:lstStyle/>
          <a:p>
            <a:r>
              <a:rPr lang="de-DE" b="1" dirty="0"/>
              <a:t>Grundlagen für einen automatischen </a:t>
            </a:r>
            <a:r>
              <a:rPr lang="de-DE" b="1" dirty="0" err="1"/>
              <a:t>Ätzstopp</a:t>
            </a:r>
            <a:endParaRPr lang="de-DE" b="1" dirty="0"/>
          </a:p>
          <a:p>
            <a:endParaRPr lang="de-DE" dirty="0" smtClean="0"/>
          </a:p>
          <a:p>
            <a:r>
              <a:rPr lang="de-DE" dirty="0" smtClean="0"/>
              <a:t>Beim </a:t>
            </a:r>
            <a:r>
              <a:rPr lang="de-DE" dirty="0"/>
              <a:t>Ätzen mit KOH werden während der </a:t>
            </a:r>
            <a:r>
              <a:rPr lang="de-DE" dirty="0" smtClean="0"/>
              <a:t>Oxidation Elektronen </a:t>
            </a:r>
            <a:r>
              <a:rPr lang="de-DE" dirty="0"/>
              <a:t>aus der Grenzschicht in den Kristall injiziert</a:t>
            </a:r>
          </a:p>
          <a:p>
            <a:r>
              <a:rPr lang="de-DE" dirty="0" smtClean="0"/>
              <a:t>Anschließende </a:t>
            </a:r>
            <a:r>
              <a:rPr lang="de-DE" dirty="0"/>
              <a:t>Reduktion verbraucht die </a:t>
            </a:r>
            <a:r>
              <a:rPr lang="de-DE" dirty="0" smtClean="0"/>
              <a:t>injizierten Elektronen</a:t>
            </a:r>
            <a:r>
              <a:rPr lang="de-DE" dirty="0"/>
              <a:t>:</a:t>
            </a:r>
          </a:p>
          <a:p>
            <a:pPr lvl="1"/>
            <a:r>
              <a:rPr lang="de-DE" dirty="0" smtClean="0"/>
              <a:t>Elektrische </a:t>
            </a:r>
            <a:r>
              <a:rPr lang="de-DE" dirty="0"/>
              <a:t>Veränderungen in der Grenzschicht sollten </a:t>
            </a:r>
            <a:r>
              <a:rPr lang="de-DE" dirty="0" smtClean="0"/>
              <a:t>also den </a:t>
            </a:r>
            <a:r>
              <a:rPr lang="de-DE" dirty="0"/>
              <a:t>Ätzvorgang beeinflussen</a:t>
            </a:r>
          </a:p>
          <a:p>
            <a:pPr lvl="1"/>
            <a:r>
              <a:rPr lang="de-DE" dirty="0" smtClean="0"/>
              <a:t>Entfernung </a:t>
            </a:r>
            <a:r>
              <a:rPr lang="de-DE" dirty="0"/>
              <a:t>der Elektronen an der Grenzfläche </a:t>
            </a:r>
            <a:r>
              <a:rPr lang="de-DE" dirty="0" smtClean="0"/>
              <a:t>stoppt die Ätzung</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2017299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Ätztechnik</a:t>
            </a:r>
            <a:endParaRPr lang="de-DE" dirty="0"/>
          </a:p>
        </p:txBody>
      </p:sp>
      <p:sp>
        <p:nvSpPr>
          <p:cNvPr id="3" name="Inhaltsplatzhalter 2"/>
          <p:cNvSpPr>
            <a:spLocks noGrp="1"/>
          </p:cNvSpPr>
          <p:nvPr>
            <p:ph idx="1"/>
          </p:nvPr>
        </p:nvSpPr>
        <p:spPr/>
        <p:txBody>
          <a:bodyPr/>
          <a:lstStyle/>
          <a:p>
            <a:r>
              <a:rPr lang="de-DE" dirty="0" smtClean="0"/>
              <a:t>Das Ätzen lässt sich grundsätzlich in zwei Techniken unterteilen</a:t>
            </a:r>
          </a:p>
          <a:p>
            <a:pPr lvl="1"/>
            <a:endParaRPr lang="de-DE" dirty="0" smtClean="0"/>
          </a:p>
          <a:p>
            <a:pPr lvl="1"/>
            <a:r>
              <a:rPr lang="de-DE" dirty="0" smtClean="0"/>
              <a:t>Nasschemisches Ätzen</a:t>
            </a:r>
          </a:p>
          <a:p>
            <a:pPr lvl="2"/>
            <a:r>
              <a:rPr lang="de-DE" dirty="0" smtClean="0"/>
              <a:t>Es handelt sich um ein chemisches Verfahren</a:t>
            </a:r>
          </a:p>
          <a:p>
            <a:pPr lvl="2"/>
            <a:r>
              <a:rPr lang="de-DE" dirty="0" smtClean="0"/>
              <a:t>Eine chemische Lösung wird auf das ätzende Material aufgebracht </a:t>
            </a:r>
          </a:p>
          <a:p>
            <a:pPr lvl="2"/>
            <a:r>
              <a:rPr lang="de-DE" dirty="0" smtClean="0"/>
              <a:t>Dieses Verfahren erfolgt im allgemeinen isotrop (</a:t>
            </a:r>
            <a:r>
              <a:rPr lang="de-DE" dirty="0"/>
              <a:t>r</a:t>
            </a:r>
            <a:r>
              <a:rPr lang="de-DE" dirty="0" smtClean="0"/>
              <a:t>ichtungsunabhängig)</a:t>
            </a:r>
          </a:p>
          <a:p>
            <a:pPr lvl="2"/>
            <a:r>
              <a:rPr lang="de-DE" dirty="0" smtClean="0"/>
              <a:t>Man unterscheidet </a:t>
            </a:r>
            <a:r>
              <a:rPr lang="de-DE" dirty="0"/>
              <a:t>zwischen </a:t>
            </a:r>
            <a:r>
              <a:rPr lang="de-DE" dirty="0" smtClean="0"/>
              <a:t>Tauchätzung und Sprühätzung</a:t>
            </a:r>
          </a:p>
          <a:p>
            <a:pPr lvl="1"/>
            <a:endParaRPr lang="de-DE" dirty="0" smtClean="0"/>
          </a:p>
          <a:p>
            <a:pPr lvl="1"/>
            <a:r>
              <a:rPr lang="de-DE" dirty="0" smtClean="0"/>
              <a:t>Trockenätzen</a:t>
            </a:r>
          </a:p>
          <a:p>
            <a:pPr lvl="2"/>
            <a:r>
              <a:rPr lang="de-DE" dirty="0" smtClean="0"/>
              <a:t>Es gibt drei verschiedene Arten des Trockenätzens</a:t>
            </a:r>
          </a:p>
          <a:p>
            <a:pPr lvl="3"/>
            <a:r>
              <a:rPr lang="de-DE" dirty="0"/>
              <a:t>Chemisches Trockenätzen</a:t>
            </a:r>
          </a:p>
          <a:p>
            <a:pPr lvl="3"/>
            <a:r>
              <a:rPr lang="de-DE" dirty="0" smtClean="0"/>
              <a:t>Chemisch-physikalisches </a:t>
            </a:r>
            <a:r>
              <a:rPr lang="de-DE" dirty="0"/>
              <a:t>Trockenätzen</a:t>
            </a:r>
          </a:p>
          <a:p>
            <a:pPr lvl="3"/>
            <a:r>
              <a:rPr lang="de-DE" dirty="0" smtClean="0"/>
              <a:t>Physikalisches Trockenätzen</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15077134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kann man Elektronen entfernen</a:t>
            </a:r>
            <a:r>
              <a:rPr lang="de-DE" dirty="0" smtClean="0"/>
              <a:t>?</a:t>
            </a:r>
            <a:endParaRPr lang="de-DE" dirty="0"/>
          </a:p>
        </p:txBody>
      </p:sp>
      <p:sp>
        <p:nvSpPr>
          <p:cNvPr id="3" name="Inhaltsplatzhalter 2"/>
          <p:cNvSpPr>
            <a:spLocks noGrp="1"/>
          </p:cNvSpPr>
          <p:nvPr>
            <p:ph idx="1"/>
          </p:nvPr>
        </p:nvSpPr>
        <p:spPr/>
        <p:txBody>
          <a:bodyPr/>
          <a:lstStyle/>
          <a:p>
            <a:r>
              <a:rPr lang="de-DE" dirty="0" smtClean="0"/>
              <a:t>Rekombination </a:t>
            </a:r>
            <a:r>
              <a:rPr lang="de-DE" dirty="0"/>
              <a:t>im p+-dotierten Halbleiter: </a:t>
            </a:r>
            <a:r>
              <a:rPr lang="de-DE" dirty="0" smtClean="0"/>
              <a:t> </a:t>
            </a:r>
            <a:r>
              <a:rPr lang="de-DE" b="1" dirty="0"/>
              <a:t>p+-</a:t>
            </a:r>
            <a:r>
              <a:rPr lang="de-DE" b="1" dirty="0" err="1"/>
              <a:t>Ätzstopp</a:t>
            </a:r>
            <a:endParaRPr lang="de-DE" b="1" dirty="0"/>
          </a:p>
          <a:p>
            <a:pPr lvl="1"/>
            <a:r>
              <a:rPr lang="de-DE" dirty="0" smtClean="0"/>
              <a:t>Elektronen </a:t>
            </a:r>
            <a:r>
              <a:rPr lang="de-DE" dirty="0" err="1"/>
              <a:t>rekombinieren</a:t>
            </a:r>
            <a:r>
              <a:rPr lang="de-DE" dirty="0"/>
              <a:t> mit Löchern</a:t>
            </a:r>
          </a:p>
          <a:p>
            <a:pPr lvl="1"/>
            <a:r>
              <a:rPr lang="de-DE" dirty="0" smtClean="0"/>
              <a:t>Elektronen </a:t>
            </a:r>
            <a:r>
              <a:rPr lang="de-DE" dirty="0"/>
              <a:t>stehen somit für die Ätzung nicht mehr zur Verfügung</a:t>
            </a:r>
          </a:p>
          <a:p>
            <a:r>
              <a:rPr lang="de-DE" dirty="0"/>
              <a:t>Konsequenz:</a:t>
            </a:r>
          </a:p>
          <a:p>
            <a:r>
              <a:rPr lang="de-DE" dirty="0" err="1" smtClean="0"/>
              <a:t>Ätzrate</a:t>
            </a:r>
            <a:r>
              <a:rPr lang="de-DE" dirty="0" smtClean="0"/>
              <a:t> </a:t>
            </a:r>
            <a:r>
              <a:rPr lang="de-DE" dirty="0"/>
              <a:t>ist von der Dotierung abhängig</a:t>
            </a:r>
          </a:p>
          <a:p>
            <a:r>
              <a:rPr lang="de-DE" dirty="0" smtClean="0"/>
              <a:t>Hohe </a:t>
            </a:r>
            <a:r>
              <a:rPr lang="de-DE" dirty="0"/>
              <a:t>Dotierungen führen zur starken Verringerung der </a:t>
            </a:r>
            <a:r>
              <a:rPr lang="de-DE" dirty="0" err="1"/>
              <a:t>Ätzrate</a:t>
            </a:r>
            <a:endParaRPr lang="de-DE" dirty="0"/>
          </a:p>
          <a:p>
            <a:endParaRPr lang="de-DE" dirty="0"/>
          </a:p>
          <a:p>
            <a:r>
              <a:rPr lang="de-DE" dirty="0" smtClean="0"/>
              <a:t>Absaugen </a:t>
            </a:r>
            <a:r>
              <a:rPr lang="de-DE" dirty="0"/>
              <a:t>in elektrischem Feld: </a:t>
            </a:r>
            <a:r>
              <a:rPr lang="de-DE" dirty="0" smtClean="0"/>
              <a:t> </a:t>
            </a:r>
            <a:r>
              <a:rPr lang="de-DE" b="1" dirty="0"/>
              <a:t>Elektrochemischer </a:t>
            </a:r>
            <a:r>
              <a:rPr lang="de-DE" b="1" dirty="0" err="1"/>
              <a:t>Ätzstopp</a:t>
            </a:r>
            <a:endParaRPr lang="de-DE" b="1" dirty="0"/>
          </a:p>
          <a:p>
            <a:r>
              <a:rPr lang="de-DE" dirty="0" smtClean="0"/>
              <a:t>Wirkungsprinzip</a:t>
            </a:r>
            <a:r>
              <a:rPr lang="de-DE" dirty="0"/>
              <a:t>: Äußere Spannung entzieht Elektronen</a:t>
            </a:r>
          </a:p>
          <a:p>
            <a:r>
              <a:rPr lang="de-DE" dirty="0" smtClean="0"/>
              <a:t>Vorteil </a:t>
            </a:r>
            <a:r>
              <a:rPr lang="de-DE" dirty="0"/>
              <a:t>gegenüber p+-</a:t>
            </a:r>
            <a:r>
              <a:rPr lang="de-DE" dirty="0" err="1"/>
              <a:t>Ätzstopp</a:t>
            </a:r>
            <a:r>
              <a:rPr lang="de-DE" dirty="0"/>
              <a:t>: </a:t>
            </a:r>
            <a:r>
              <a:rPr lang="de-DE" dirty="0" err="1"/>
              <a:t>Ätzstopp</a:t>
            </a:r>
            <a:r>
              <a:rPr lang="de-DE" dirty="0"/>
              <a:t> an niedrig </a:t>
            </a:r>
            <a:r>
              <a:rPr lang="de-DE" dirty="0" smtClean="0"/>
              <a:t>dotierten Schichten </a:t>
            </a:r>
            <a:r>
              <a:rPr lang="de-DE" dirty="0"/>
              <a:t>möglich</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33991209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Vorteile eines automatischen </a:t>
            </a:r>
            <a:r>
              <a:rPr lang="de-DE" dirty="0" err="1"/>
              <a:t>Ätzstopp</a:t>
            </a:r>
            <a:endParaRPr lang="de-DE" dirty="0"/>
          </a:p>
        </p:txBody>
      </p:sp>
      <p:sp>
        <p:nvSpPr>
          <p:cNvPr id="3" name="Inhaltsplatzhalter 2"/>
          <p:cNvSpPr>
            <a:spLocks noGrp="1"/>
          </p:cNvSpPr>
          <p:nvPr>
            <p:ph idx="1"/>
          </p:nvPr>
        </p:nvSpPr>
        <p:spPr/>
        <p:txBody>
          <a:bodyPr/>
          <a:lstStyle/>
          <a:p>
            <a:r>
              <a:rPr lang="de-DE" dirty="0" smtClean="0"/>
              <a:t>Bessere </a:t>
            </a:r>
            <a:r>
              <a:rPr lang="de-DE" dirty="0"/>
              <a:t>Homogenität</a:t>
            </a:r>
          </a:p>
          <a:p>
            <a:pPr lvl="1"/>
            <a:r>
              <a:rPr lang="de-DE" dirty="0" smtClean="0"/>
              <a:t>Keilfehler </a:t>
            </a:r>
            <a:r>
              <a:rPr lang="de-DE" dirty="0"/>
              <a:t>über den Wafer spielt keine Rolle</a:t>
            </a:r>
          </a:p>
          <a:p>
            <a:pPr lvl="1"/>
            <a:r>
              <a:rPr lang="de-DE" dirty="0" smtClean="0"/>
              <a:t>Schwankung </a:t>
            </a:r>
            <a:r>
              <a:rPr lang="de-DE" dirty="0"/>
              <a:t>der </a:t>
            </a:r>
            <a:r>
              <a:rPr lang="de-DE" dirty="0" err="1"/>
              <a:t>Waferdicke</a:t>
            </a:r>
            <a:r>
              <a:rPr lang="de-DE" dirty="0"/>
              <a:t> spielt keine Rolle</a:t>
            </a:r>
          </a:p>
          <a:p>
            <a:endParaRPr lang="de-DE" dirty="0" smtClean="0"/>
          </a:p>
          <a:p>
            <a:r>
              <a:rPr lang="de-DE" dirty="0" smtClean="0"/>
              <a:t>Unabhängigkeit </a:t>
            </a:r>
            <a:r>
              <a:rPr lang="de-DE" dirty="0"/>
              <a:t>von Schwankungen der Prozessbedingungen</a:t>
            </a:r>
          </a:p>
          <a:p>
            <a:pPr lvl="1"/>
            <a:r>
              <a:rPr lang="de-DE" dirty="0" smtClean="0"/>
              <a:t>Temperaturschwankungen</a:t>
            </a:r>
            <a:endParaRPr lang="de-DE" dirty="0"/>
          </a:p>
          <a:p>
            <a:pPr lvl="1"/>
            <a:r>
              <a:rPr lang="de-DE" dirty="0" smtClean="0"/>
              <a:t>Konzentrationsschwankungen </a:t>
            </a:r>
            <a:r>
              <a:rPr lang="de-DE" dirty="0"/>
              <a:t>der Ätzlösung</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6789317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Selektiver </a:t>
            </a:r>
            <a:r>
              <a:rPr lang="de-DE" dirty="0" err="1" smtClean="0"/>
              <a:t>Ätzstopp</a:t>
            </a:r>
            <a:r>
              <a:rPr lang="de-DE" dirty="0" smtClean="0"/>
              <a:t> mit Dotierschicht</a:t>
            </a:r>
            <a:endParaRPr lang="de-DE" dirty="0"/>
          </a:p>
        </p:txBody>
      </p:sp>
      <p:sp>
        <p:nvSpPr>
          <p:cNvPr id="3" name="Textplatzhalter 2"/>
          <p:cNvSpPr>
            <a:spLocks noGrp="1"/>
          </p:cNvSpPr>
          <p:nvPr>
            <p:ph type="body" idx="1"/>
          </p:nvPr>
        </p:nvSpPr>
        <p:spPr/>
        <p:txBody>
          <a:bodyPr/>
          <a:lstStyle/>
          <a:p>
            <a:endParaRPr lang="de-DE"/>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6759840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Ätzrate</a:t>
            </a:r>
            <a:r>
              <a:rPr lang="de-DE" dirty="0"/>
              <a:t> als Funktion der </a:t>
            </a:r>
            <a:r>
              <a:rPr lang="de-DE" dirty="0" smtClean="0"/>
              <a:t>Dotierung</a:t>
            </a:r>
            <a:endParaRPr lang="de-DE" dirty="0"/>
          </a:p>
        </p:txBody>
      </p:sp>
      <p:sp>
        <p:nvSpPr>
          <p:cNvPr id="3" name="Inhaltsplatzhalter 2"/>
          <p:cNvSpPr>
            <a:spLocks noGrp="1"/>
          </p:cNvSpPr>
          <p:nvPr>
            <p:ph idx="1"/>
          </p:nvPr>
        </p:nvSpPr>
        <p:spPr>
          <a:xfrm>
            <a:off x="392113" y="1198563"/>
            <a:ext cx="3963863" cy="4894262"/>
          </a:xfrm>
        </p:spPr>
        <p:txBody>
          <a:bodyPr/>
          <a:lstStyle/>
          <a:p>
            <a:r>
              <a:rPr lang="de-DE" dirty="0" err="1" smtClean="0"/>
              <a:t>Ätzrate</a:t>
            </a:r>
            <a:r>
              <a:rPr lang="de-DE" dirty="0" smtClean="0"/>
              <a:t> </a:t>
            </a:r>
            <a:r>
              <a:rPr lang="de-DE" dirty="0"/>
              <a:t>in </a:t>
            </a:r>
            <a:r>
              <a:rPr lang="de-DE" dirty="0" smtClean="0"/>
              <a:t>Abhängigkeit der </a:t>
            </a:r>
            <a:r>
              <a:rPr lang="de-DE" dirty="0"/>
              <a:t>Bor-Dotierung </a:t>
            </a:r>
            <a:r>
              <a:rPr lang="de-DE" dirty="0" smtClean="0"/>
              <a:t>für verschiedene KOH-Konzentrationen</a:t>
            </a:r>
            <a:endParaRPr lang="de-DE" dirty="0"/>
          </a:p>
          <a:p>
            <a:r>
              <a:rPr lang="de-DE" dirty="0" smtClean="0"/>
              <a:t>Sehr </a:t>
            </a:r>
            <a:r>
              <a:rPr lang="de-DE" dirty="0"/>
              <a:t>guter </a:t>
            </a:r>
            <a:r>
              <a:rPr lang="de-DE" dirty="0" err="1"/>
              <a:t>Ätzstopp</a:t>
            </a:r>
            <a:r>
              <a:rPr lang="de-DE" dirty="0"/>
              <a:t> </a:t>
            </a:r>
            <a:r>
              <a:rPr lang="de-DE" dirty="0" smtClean="0"/>
              <a:t>bei extremer Dotierkonzentration (entarteter Halbleiter), relativ unkritisch</a:t>
            </a:r>
            <a:r>
              <a:rPr lang="de-DE" dirty="0"/>
              <a:t>, wann </a:t>
            </a:r>
            <a:r>
              <a:rPr lang="de-DE" dirty="0" smtClean="0"/>
              <a:t>der Wafer aus </a:t>
            </a:r>
            <a:r>
              <a:rPr lang="de-DE" dirty="0"/>
              <a:t>der </a:t>
            </a:r>
            <a:r>
              <a:rPr lang="de-DE" dirty="0" smtClean="0"/>
              <a:t>Ätzlösung genommen </a:t>
            </a:r>
            <a:r>
              <a:rPr lang="de-DE" dirty="0"/>
              <a:t>wird</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6"/>
          <a:stretch/>
        </p:blipFill>
        <p:spPr bwMode="auto">
          <a:xfrm>
            <a:off x="4589584" y="1100847"/>
            <a:ext cx="4319713" cy="47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7380312" y="6093296"/>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de-DE" sz="1000" dirty="0" smtClean="0"/>
              <a:t>Bildquelle: Heuberger</a:t>
            </a:r>
            <a:endParaRPr lang="de-DE" sz="1000" dirty="0"/>
          </a:p>
        </p:txBody>
      </p:sp>
    </p:spTree>
    <p:extLst>
      <p:ext uri="{BB962C8B-B14F-4D97-AF65-F5344CB8AC3E}">
        <p14:creationId xmlns:p14="http://schemas.microsoft.com/office/powerpoint/2010/main" val="11446351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Nachteile des p+-</a:t>
            </a:r>
            <a:r>
              <a:rPr lang="de-DE" dirty="0" smtClean="0"/>
              <a:t>Ätzstopps</a:t>
            </a:r>
            <a:endParaRPr lang="de-DE" dirty="0"/>
          </a:p>
        </p:txBody>
      </p:sp>
      <p:sp>
        <p:nvSpPr>
          <p:cNvPr id="3" name="Inhaltsplatzhalter 2"/>
          <p:cNvSpPr>
            <a:spLocks noGrp="1"/>
          </p:cNvSpPr>
          <p:nvPr>
            <p:ph idx="1"/>
          </p:nvPr>
        </p:nvSpPr>
        <p:spPr>
          <a:xfrm>
            <a:off x="392113" y="1198563"/>
            <a:ext cx="8068319" cy="4894262"/>
          </a:xfrm>
        </p:spPr>
        <p:txBody>
          <a:bodyPr/>
          <a:lstStyle/>
          <a:p>
            <a:r>
              <a:rPr lang="de-DE" dirty="0" smtClean="0"/>
              <a:t>Bor-Atome </a:t>
            </a:r>
            <a:r>
              <a:rPr lang="de-DE" dirty="0"/>
              <a:t>sind kleiner als Silizium</a:t>
            </a:r>
          </a:p>
          <a:p>
            <a:pPr lvl="1"/>
            <a:r>
              <a:rPr lang="de-DE" dirty="0" smtClean="0"/>
              <a:t>Es </a:t>
            </a:r>
            <a:r>
              <a:rPr lang="de-DE" dirty="0"/>
              <a:t>entstehen innere Zugspannungen, die durch Tempern </a:t>
            </a:r>
            <a:r>
              <a:rPr lang="de-DE" dirty="0" smtClean="0"/>
              <a:t>nicht vollständig </a:t>
            </a:r>
            <a:r>
              <a:rPr lang="de-DE" dirty="0"/>
              <a:t>abgebaut werden können</a:t>
            </a:r>
          </a:p>
          <a:p>
            <a:pPr lvl="1"/>
            <a:r>
              <a:rPr lang="de-DE" dirty="0" smtClean="0"/>
              <a:t>Schichtmaterial </a:t>
            </a:r>
            <a:r>
              <a:rPr lang="de-DE" dirty="0"/>
              <a:t>wird brüchig</a:t>
            </a:r>
          </a:p>
          <a:p>
            <a:pPr lvl="1"/>
            <a:r>
              <a:rPr lang="de-DE" dirty="0" smtClean="0"/>
              <a:t>Freigelegte </a:t>
            </a:r>
            <a:r>
              <a:rPr lang="de-DE" dirty="0"/>
              <a:t>Strukturen können sich verbiegen oder sogar brechen</a:t>
            </a:r>
          </a:p>
          <a:p>
            <a:r>
              <a:rPr lang="de-DE" dirty="0" smtClean="0"/>
              <a:t>p</a:t>
            </a:r>
            <a:r>
              <a:rPr lang="de-DE" baseline="30000" dirty="0" smtClean="0"/>
              <a:t>+</a:t>
            </a:r>
            <a:r>
              <a:rPr lang="de-DE" dirty="0" smtClean="0"/>
              <a:t> </a:t>
            </a:r>
            <a:r>
              <a:rPr lang="de-DE" dirty="0"/>
              <a:t>Material ist entartet</a:t>
            </a:r>
          </a:p>
          <a:p>
            <a:pPr lvl="1"/>
            <a:r>
              <a:rPr lang="de-DE" dirty="0" smtClean="0"/>
              <a:t>Keine </a:t>
            </a:r>
            <a:r>
              <a:rPr lang="de-DE" dirty="0"/>
              <a:t>Integration elektronischer Bauelemente möglich </a:t>
            </a:r>
            <a:endParaRPr lang="de-DE" dirty="0" smtClean="0"/>
          </a:p>
          <a:p>
            <a:pPr marL="476250" lvl="1" indent="0">
              <a:buNone/>
            </a:pPr>
            <a:r>
              <a:rPr lang="de-DE" dirty="0"/>
              <a:t>	</a:t>
            </a:r>
            <a:r>
              <a:rPr lang="de-DE" dirty="0" smtClean="0"/>
              <a:t>(</a:t>
            </a:r>
            <a:r>
              <a:rPr lang="de-DE" dirty="0"/>
              <a:t>z.B. </a:t>
            </a:r>
            <a:r>
              <a:rPr lang="de-DE" dirty="0" smtClean="0"/>
              <a:t>p/n Übergänge</a:t>
            </a:r>
            <a:r>
              <a:rPr lang="de-DE" dirty="0"/>
              <a:t>)</a:t>
            </a:r>
          </a:p>
          <a:p>
            <a:pPr lvl="1"/>
            <a:r>
              <a:rPr lang="de-DE" dirty="0" smtClean="0"/>
              <a:t>Monolithische </a:t>
            </a:r>
            <a:r>
              <a:rPr lang="de-DE" dirty="0"/>
              <a:t>Integration von Mechanik und Elektronik weder </a:t>
            </a:r>
            <a:r>
              <a:rPr lang="de-DE" dirty="0" smtClean="0"/>
              <a:t>in CMOS </a:t>
            </a:r>
            <a:r>
              <a:rPr lang="de-DE" dirty="0"/>
              <a:t>noch in der Bipolar-Technik möglich</a:t>
            </a:r>
          </a:p>
          <a:p>
            <a:pPr lvl="1"/>
            <a:r>
              <a:rPr lang="de-DE" dirty="0" smtClean="0"/>
              <a:t>Abhilfe </a:t>
            </a:r>
            <a:r>
              <a:rPr lang="de-DE" dirty="0"/>
              <a:t>schafft niedrig dotierte Epitaxie-Schicht über vergrabener p</a:t>
            </a:r>
            <a:r>
              <a:rPr lang="de-DE" baseline="30000" dirty="0" smtClean="0"/>
              <a:t>+</a:t>
            </a:r>
            <a:r>
              <a:rPr lang="de-DE" dirty="0" smtClean="0"/>
              <a:t>- Schicht</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21147556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idx="4294967295"/>
          </p:nvPr>
        </p:nvSpPr>
        <p:spPr/>
        <p:txBody>
          <a:bodyPr lIns="91440" tIns="45720" rIns="91440" bIns="45720" anchor="ctr"/>
          <a:lstStyle/>
          <a:p>
            <a:pPr eaLnBrk="1" hangingPunct="1"/>
            <a:r>
              <a:rPr lang="de-DE" smtClean="0"/>
              <a:t>Anisotropes Ätzen mit Ätzstoppschichten</a:t>
            </a:r>
          </a:p>
        </p:txBody>
      </p:sp>
      <p:pic>
        <p:nvPicPr>
          <p:cNvPr id="18438" name="Picture 3" descr="Herstellungsschritte_Ätzen"/>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181225" y="1198563"/>
            <a:ext cx="4778375" cy="4894262"/>
          </a:xfrm>
          <a:noFill/>
        </p:spPr>
      </p:pic>
      <p:sp>
        <p:nvSpPr>
          <p:cNvPr id="8" name="Datumsplatzhalter 4"/>
          <p:cNvSpPr>
            <a:spLocks noGrp="1"/>
          </p:cNvSpPr>
          <p:nvPr>
            <p:ph type="dt" sz="half" idx="2"/>
          </p:nvPr>
        </p:nvSpPr>
        <p:spPr>
          <a:xfrm>
            <a:off x="612000" y="6444000"/>
            <a:ext cx="1044000" cy="360000"/>
          </a:xfrm>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41874665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idx="4294967295"/>
          </p:nvPr>
        </p:nvSpPr>
        <p:spPr>
          <a:xfrm>
            <a:off x="250825" y="260350"/>
            <a:ext cx="7061200" cy="561975"/>
          </a:xfrm>
        </p:spPr>
        <p:txBody>
          <a:bodyPr lIns="91440" tIns="45720" rIns="91440" bIns="45720" anchor="ctr"/>
          <a:lstStyle/>
          <a:p>
            <a:pPr eaLnBrk="1" hangingPunct="1"/>
            <a:r>
              <a:rPr lang="de-DE" smtClean="0"/>
              <a:t>Herstellung einer Membran mit Ätzstopschicht</a:t>
            </a:r>
          </a:p>
        </p:txBody>
      </p:sp>
      <p:pic>
        <p:nvPicPr>
          <p:cNvPr id="1946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523"/>
          <a:stretch/>
        </p:blipFill>
        <p:spPr bwMode="auto">
          <a:xfrm>
            <a:off x="1981200" y="1066800"/>
            <a:ext cx="4801737"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 name="Datumsplatzhalter 4"/>
          <p:cNvSpPr>
            <a:spLocks noGrp="1"/>
          </p:cNvSpPr>
          <p:nvPr>
            <p:ph type="dt" sz="half" idx="2"/>
          </p:nvPr>
        </p:nvSpPr>
        <p:spPr>
          <a:xfrm>
            <a:off x="612000" y="6444000"/>
            <a:ext cx="1044000" cy="360000"/>
          </a:xfrm>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17315125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Elektrochemischer </a:t>
            </a:r>
            <a:r>
              <a:rPr lang="de-DE" dirty="0" err="1" smtClean="0"/>
              <a:t>Ätzstopp</a:t>
            </a:r>
            <a:endParaRPr lang="de-DE" dirty="0"/>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32999897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Elektrochemie des KOH-Ätzens</a:t>
            </a:r>
          </a:p>
        </p:txBody>
      </p:sp>
      <p:sp>
        <p:nvSpPr>
          <p:cNvPr id="3" name="Inhaltsplatzhalter 2"/>
          <p:cNvSpPr>
            <a:spLocks noGrp="1"/>
          </p:cNvSpPr>
          <p:nvPr>
            <p:ph idx="1"/>
          </p:nvPr>
        </p:nvSpPr>
        <p:spPr>
          <a:xfrm>
            <a:off x="392113" y="1198563"/>
            <a:ext cx="8068319" cy="4894262"/>
          </a:xfrm>
        </p:spPr>
        <p:txBody>
          <a:bodyPr/>
          <a:lstStyle/>
          <a:p>
            <a:r>
              <a:rPr lang="de-DE" dirty="0" smtClean="0"/>
              <a:t>Elektrochemie </a:t>
            </a:r>
            <a:r>
              <a:rPr lang="de-DE" dirty="0"/>
              <a:t>erlaubt </a:t>
            </a:r>
            <a:r>
              <a:rPr lang="de-DE" dirty="0" err="1"/>
              <a:t>Ätzstopp</a:t>
            </a:r>
            <a:r>
              <a:rPr lang="de-DE" dirty="0"/>
              <a:t> bei niedrig dotierten Schichten</a:t>
            </a:r>
          </a:p>
          <a:p>
            <a:r>
              <a:rPr lang="de-DE" b="1" dirty="0" smtClean="0"/>
              <a:t>p-Silizium </a:t>
            </a:r>
            <a:r>
              <a:rPr lang="de-DE" b="1" dirty="0"/>
              <a:t>wird selektiv zu n-Silizium geätzt</a:t>
            </a:r>
          </a:p>
          <a:p>
            <a:r>
              <a:rPr lang="de-DE" dirty="0" smtClean="0"/>
              <a:t>Vorspannung </a:t>
            </a:r>
            <a:r>
              <a:rPr lang="de-DE" dirty="0"/>
              <a:t>des </a:t>
            </a:r>
            <a:r>
              <a:rPr lang="de-DE" dirty="0" err="1"/>
              <a:t>pn</a:t>
            </a:r>
            <a:r>
              <a:rPr lang="de-DE" dirty="0"/>
              <a:t> – Übergangs in </a:t>
            </a:r>
            <a:r>
              <a:rPr lang="de-DE" dirty="0" smtClean="0"/>
              <a:t>Sperrrichtung</a:t>
            </a:r>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r>
              <a:rPr lang="de-DE" dirty="0"/>
              <a:t>e- werden </a:t>
            </a:r>
            <a:r>
              <a:rPr lang="de-DE" dirty="0" smtClean="0"/>
              <a:t>abgesaugt,  </a:t>
            </a:r>
            <a:r>
              <a:rPr lang="de-DE" dirty="0"/>
              <a:t>Ätzung stoppt auf n-Seite</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2355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337" b="7885"/>
          <a:stretch/>
        </p:blipFill>
        <p:spPr bwMode="auto">
          <a:xfrm>
            <a:off x="683568" y="3140968"/>
            <a:ext cx="3076575" cy="234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212976"/>
            <a:ext cx="292417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98416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 / Nachteile Elektrochemischer </a:t>
            </a:r>
            <a:r>
              <a:rPr lang="de-DE" dirty="0" err="1"/>
              <a:t>Ätzstopp</a:t>
            </a:r>
            <a:endParaRPr lang="de-DE" dirty="0"/>
          </a:p>
        </p:txBody>
      </p:sp>
      <p:sp>
        <p:nvSpPr>
          <p:cNvPr id="3" name="Inhaltsplatzhalter 2"/>
          <p:cNvSpPr>
            <a:spLocks noGrp="1"/>
          </p:cNvSpPr>
          <p:nvPr>
            <p:ph idx="1"/>
          </p:nvPr>
        </p:nvSpPr>
        <p:spPr>
          <a:xfrm>
            <a:off x="392113" y="1198563"/>
            <a:ext cx="8068319" cy="4894262"/>
          </a:xfrm>
        </p:spPr>
        <p:txBody>
          <a:bodyPr/>
          <a:lstStyle/>
          <a:p>
            <a:r>
              <a:rPr lang="de-DE" dirty="0" smtClean="0"/>
              <a:t>Vorteile</a:t>
            </a:r>
            <a:r>
              <a:rPr lang="de-DE" dirty="0"/>
              <a:t>:</a:t>
            </a:r>
          </a:p>
          <a:p>
            <a:r>
              <a:rPr lang="de-DE" dirty="0" smtClean="0"/>
              <a:t>Homogene </a:t>
            </a:r>
            <a:r>
              <a:rPr lang="de-DE" dirty="0"/>
              <a:t>und genaue Herstellung von Membranen &amp; Strukturen</a:t>
            </a:r>
          </a:p>
          <a:p>
            <a:r>
              <a:rPr lang="de-DE" dirty="0" err="1" smtClean="0"/>
              <a:t>Ätzstopp</a:t>
            </a:r>
            <a:r>
              <a:rPr lang="de-DE" dirty="0" smtClean="0"/>
              <a:t> </a:t>
            </a:r>
            <a:r>
              <a:rPr lang="de-DE" dirty="0"/>
              <a:t>in „normal“ dotierten Schichten </a:t>
            </a:r>
            <a:r>
              <a:rPr lang="de-DE" dirty="0" smtClean="0"/>
              <a:t>möglich</a:t>
            </a:r>
            <a:endParaRPr lang="de-DE" dirty="0"/>
          </a:p>
          <a:p>
            <a:pPr lvl="1"/>
            <a:r>
              <a:rPr lang="de-DE" dirty="0" smtClean="0"/>
              <a:t>monolithische </a:t>
            </a:r>
            <a:r>
              <a:rPr lang="de-DE" dirty="0"/>
              <a:t>Integration von Elektronik ist möglich</a:t>
            </a:r>
          </a:p>
          <a:p>
            <a:pPr lvl="1"/>
            <a:r>
              <a:rPr lang="de-DE" dirty="0" smtClean="0"/>
              <a:t>geringe </a:t>
            </a:r>
            <a:r>
              <a:rPr lang="de-DE" dirty="0"/>
              <a:t>innere (mechanische) Spannungen</a:t>
            </a:r>
          </a:p>
          <a:p>
            <a:endParaRPr lang="de-DE" dirty="0" smtClean="0"/>
          </a:p>
          <a:p>
            <a:r>
              <a:rPr lang="de-DE" dirty="0" smtClean="0"/>
              <a:t>Nachteile</a:t>
            </a:r>
            <a:r>
              <a:rPr lang="de-DE" dirty="0"/>
              <a:t>:</a:t>
            </a:r>
          </a:p>
          <a:p>
            <a:r>
              <a:rPr lang="de-DE" dirty="0" smtClean="0"/>
              <a:t>Elektrische </a:t>
            </a:r>
            <a:r>
              <a:rPr lang="de-DE" dirty="0"/>
              <a:t>Kontaktierung des Wafers problematisch</a:t>
            </a:r>
          </a:p>
          <a:p>
            <a:pPr lvl="1"/>
            <a:r>
              <a:rPr lang="de-DE" dirty="0" smtClean="0"/>
              <a:t>Dichtigkeit</a:t>
            </a:r>
            <a:endParaRPr lang="de-DE" dirty="0"/>
          </a:p>
          <a:p>
            <a:pPr lvl="1"/>
            <a:r>
              <a:rPr lang="de-DE" dirty="0" err="1" smtClean="0"/>
              <a:t>Niederohmige</a:t>
            </a:r>
            <a:r>
              <a:rPr lang="de-DE" dirty="0" smtClean="0"/>
              <a:t> </a:t>
            </a:r>
            <a:r>
              <a:rPr lang="de-DE" dirty="0"/>
              <a:t>Kontaktierung</a:t>
            </a:r>
          </a:p>
          <a:p>
            <a:pPr lvl="1"/>
            <a:r>
              <a:rPr lang="de-DE" dirty="0" smtClean="0"/>
              <a:t>Aufwendige </a:t>
            </a:r>
            <a:r>
              <a:rPr lang="de-DE" dirty="0"/>
              <a:t>Einzelwafer-Montage</a:t>
            </a:r>
          </a:p>
          <a:p>
            <a:pPr lvl="1"/>
            <a:r>
              <a:rPr lang="de-DE" dirty="0" err="1" smtClean="0"/>
              <a:t>Einkopplung</a:t>
            </a:r>
            <a:r>
              <a:rPr lang="de-DE" dirty="0" smtClean="0"/>
              <a:t> </a:t>
            </a:r>
            <a:r>
              <a:rPr lang="de-DE" dirty="0"/>
              <a:t>mechanischer Spannungen ist schädlich</a:t>
            </a:r>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3418406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Nassätzen</a:t>
            </a:r>
            <a:endParaRPr lang="de-DE" dirty="0"/>
          </a:p>
        </p:txBody>
      </p:sp>
      <p:sp>
        <p:nvSpPr>
          <p:cNvPr id="3" name="Textplatzhalter 2"/>
          <p:cNvSpPr>
            <a:spLocks noGrp="1"/>
          </p:cNvSpPr>
          <p:nvPr>
            <p:ph type="body" idx="1"/>
          </p:nvPr>
        </p:nvSpPr>
        <p:spPr/>
        <p:txBody>
          <a:bodyPr/>
          <a:lstStyle/>
          <a:p>
            <a:endParaRPr lang="de-DE"/>
          </a:p>
        </p:txBody>
      </p:sp>
      <p:sp>
        <p:nvSpPr>
          <p:cNvPr id="5" name="Datumsplatzhalter 4"/>
          <p:cNvSpPr>
            <a:spLocks noGrp="1"/>
          </p:cNvSpPr>
          <p:nvPr>
            <p:ph type="dt" sz="half" idx="2"/>
          </p:nvPr>
        </p:nvSpPr>
        <p:spPr/>
        <p:txBody>
          <a:bodyPr/>
          <a:lstStyle/>
          <a:p>
            <a:fld id="{FCD64446-9DE9-4EC1-92AB-907DF09BD351}"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385482026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idx="4294967295"/>
          </p:nvPr>
        </p:nvSpPr>
        <p:spPr/>
        <p:txBody>
          <a:bodyPr lIns="91440" tIns="45720" rIns="91440" bIns="45720" anchor="ctr"/>
          <a:lstStyle/>
          <a:p>
            <a:pPr eaLnBrk="1" hangingPunct="1"/>
            <a:r>
              <a:rPr lang="de-DE" dirty="0" smtClean="0"/>
              <a:t>Elektrochemische </a:t>
            </a:r>
            <a:r>
              <a:rPr lang="de-DE" dirty="0" err="1" smtClean="0"/>
              <a:t>Ätzstop</a:t>
            </a:r>
            <a:r>
              <a:rPr lang="de-DE" dirty="0" smtClean="0"/>
              <a:t> Methode</a:t>
            </a:r>
          </a:p>
        </p:txBody>
      </p:sp>
      <p:pic>
        <p:nvPicPr>
          <p:cNvPr id="215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58674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 name="Datumsplatzhalter 4"/>
          <p:cNvSpPr>
            <a:spLocks noGrp="1"/>
          </p:cNvSpPr>
          <p:nvPr>
            <p:ph type="dt" sz="half" idx="2"/>
          </p:nvPr>
        </p:nvSpPr>
        <p:spPr>
          <a:xfrm>
            <a:off x="612000" y="6444000"/>
            <a:ext cx="1044000" cy="360000"/>
          </a:xfrm>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Tree>
    <p:extLst>
      <p:ext uri="{BB962C8B-B14F-4D97-AF65-F5344CB8AC3E}">
        <p14:creationId xmlns:p14="http://schemas.microsoft.com/office/powerpoint/2010/main" val="7345496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Mikrogetriebe, kommerzielle Anwendungen</a:t>
            </a:r>
            <a:endParaRPr lang="de-DE" dirty="0"/>
          </a:p>
        </p:txBody>
      </p:sp>
      <p:sp>
        <p:nvSpPr>
          <p:cNvPr id="7" name="Inhaltsplatzhalter 6"/>
          <p:cNvSpPr>
            <a:spLocks noGrp="1"/>
          </p:cNvSpPr>
          <p:nvPr>
            <p:ph idx="1"/>
          </p:nvPr>
        </p:nvSpPr>
        <p:spPr/>
        <p:txBody>
          <a:bodyPr/>
          <a:lstStyle/>
          <a:p>
            <a:r>
              <a:rPr lang="de-DE" dirty="0"/>
              <a:t>Mikro Planetengetriebe </a:t>
            </a:r>
            <a:endParaRPr lang="de-DE" dirty="0" smtClean="0"/>
          </a:p>
          <a:p>
            <a:pPr lvl="1"/>
            <a:r>
              <a:rPr lang="de-DE" dirty="0" smtClean="0"/>
              <a:t>Spielarmer </a:t>
            </a:r>
            <a:r>
              <a:rPr lang="de-DE" dirty="0"/>
              <a:t>Mikro </a:t>
            </a:r>
            <a:r>
              <a:rPr lang="de-DE" dirty="0" smtClean="0"/>
              <a:t>Planetengetriebeeinbausatz</a:t>
            </a:r>
            <a:endParaRPr lang="de-DE" dirty="0"/>
          </a:p>
          <a:p>
            <a:pPr lvl="1"/>
            <a:r>
              <a:rPr lang="de-DE" dirty="0" smtClean="0"/>
              <a:t>Vorgespannte </a:t>
            </a:r>
            <a:r>
              <a:rPr lang="de-DE" dirty="0"/>
              <a:t>Lager für An- und </a:t>
            </a:r>
            <a:r>
              <a:rPr lang="de-DE" dirty="0" err="1"/>
              <a:t>Abtriebswelle</a:t>
            </a:r>
            <a:endParaRPr lang="de-DE" dirty="0"/>
          </a:p>
          <a:p>
            <a:pPr lvl="1"/>
            <a:r>
              <a:rPr lang="de-DE" dirty="0" smtClean="0"/>
              <a:t>Gehäuse </a:t>
            </a:r>
            <a:r>
              <a:rPr lang="de-DE" dirty="0"/>
              <a:t>und Wellen aus </a:t>
            </a:r>
            <a:r>
              <a:rPr lang="de-DE" dirty="0" smtClean="0"/>
              <a:t>Edelstahl</a:t>
            </a:r>
            <a:endParaRPr lang="de-DE" dirty="0"/>
          </a:p>
          <a:p>
            <a:pPr lvl="1"/>
            <a:r>
              <a:rPr lang="de-DE" dirty="0" smtClean="0"/>
              <a:t>Hohlwelle </a:t>
            </a:r>
            <a:r>
              <a:rPr lang="de-DE" dirty="0"/>
              <a:t>(optional) ermöglicht Durchführung von </a:t>
            </a:r>
            <a:r>
              <a:rPr lang="de-DE" dirty="0" smtClean="0"/>
              <a:t>Laserstrahlen</a:t>
            </a:r>
            <a:r>
              <a:rPr lang="de-DE" dirty="0"/>
              <a:t>, optischen Fasern, Druckluft oder Vakuum</a:t>
            </a:r>
          </a:p>
          <a:p>
            <a:pPr marL="0" indent="0">
              <a:buNone/>
            </a:pP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17410" name="Picture 2" descr="mikroplanetengetrie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213" y="3110965"/>
            <a:ext cx="4680520" cy="3198355"/>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6732240" y="6021288"/>
            <a:ext cx="2232248" cy="261610"/>
          </a:xfrm>
          <a:prstGeom prst="rect">
            <a:avLst/>
          </a:prstGeom>
          <a:noFill/>
        </p:spPr>
        <p:txBody>
          <a:bodyPr wrap="square" rtlCol="0">
            <a:spAutoFit/>
          </a:bodyPr>
          <a:lstStyle/>
          <a:p>
            <a:r>
              <a:rPr lang="de-DE" sz="1100" dirty="0" smtClean="0"/>
              <a:t>Bildquelle: </a:t>
            </a:r>
            <a:r>
              <a:rPr lang="de-DE" sz="1100" dirty="0" err="1" smtClean="0"/>
              <a:t>micromotion</a:t>
            </a:r>
            <a:endParaRPr lang="de-DE" sz="1100" dirty="0"/>
          </a:p>
        </p:txBody>
      </p:sp>
    </p:spTree>
    <p:extLst>
      <p:ext uri="{BB962C8B-B14F-4D97-AF65-F5344CB8AC3E}">
        <p14:creationId xmlns:p14="http://schemas.microsoft.com/office/powerpoint/2010/main" val="15929547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Mikrogetriebe, kommerzielle Anwendungen</a:t>
            </a:r>
            <a:endParaRPr lang="de-DE" dirty="0"/>
          </a:p>
        </p:txBody>
      </p:sp>
      <p:sp>
        <p:nvSpPr>
          <p:cNvPr id="7" name="Inhaltsplatzhalter 6"/>
          <p:cNvSpPr>
            <a:spLocks noGrp="1"/>
          </p:cNvSpPr>
          <p:nvPr>
            <p:ph idx="1"/>
          </p:nvPr>
        </p:nvSpPr>
        <p:spPr/>
        <p:txBody>
          <a:bodyPr/>
          <a:lstStyle/>
          <a:p>
            <a:r>
              <a:rPr lang="de-DE" dirty="0"/>
              <a:t>Mikro </a:t>
            </a:r>
            <a:r>
              <a:rPr lang="de-DE" dirty="0" smtClean="0"/>
              <a:t>Planetengetriebe, Bauteile</a:t>
            </a:r>
          </a:p>
          <a:p>
            <a:pPr marL="0" indent="0">
              <a:buNone/>
            </a:pP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
        <p:nvSpPr>
          <p:cNvPr id="8" name="Textfeld 7"/>
          <p:cNvSpPr txBox="1"/>
          <p:nvPr/>
        </p:nvSpPr>
        <p:spPr>
          <a:xfrm>
            <a:off x="6732240" y="6021288"/>
            <a:ext cx="2232248" cy="261610"/>
          </a:xfrm>
          <a:prstGeom prst="rect">
            <a:avLst/>
          </a:prstGeom>
          <a:noFill/>
        </p:spPr>
        <p:txBody>
          <a:bodyPr wrap="square" rtlCol="0">
            <a:spAutoFit/>
          </a:bodyPr>
          <a:lstStyle/>
          <a:p>
            <a:r>
              <a:rPr lang="de-DE" sz="1100" dirty="0" smtClean="0"/>
              <a:t>Bildquelle: </a:t>
            </a:r>
            <a:r>
              <a:rPr lang="de-DE" sz="1100" dirty="0" err="1" smtClean="0"/>
              <a:t>micromotion</a:t>
            </a:r>
            <a:endParaRPr lang="de-DE" sz="1100" dirty="0"/>
          </a:p>
        </p:txBody>
      </p:sp>
      <p:pic>
        <p:nvPicPr>
          <p:cNvPr id="18434" name="Picture 2" descr="mikroplanetengetriebe: bauteile"/>
          <p:cNvPicPr>
            <a:picLocks noChangeAspect="1" noChangeArrowheads="1"/>
          </p:cNvPicPr>
          <p:nvPr/>
        </p:nvPicPr>
        <p:blipFill rotWithShape="1">
          <a:blip r:embed="rId2">
            <a:extLst>
              <a:ext uri="{28A0092B-C50C-407E-A947-70E740481C1C}">
                <a14:useLocalDpi xmlns:a14="http://schemas.microsoft.com/office/drawing/2010/main" val="0"/>
              </a:ext>
            </a:extLst>
          </a:blip>
          <a:srcRect r="24562"/>
          <a:stretch/>
        </p:blipFill>
        <p:spPr bwMode="auto">
          <a:xfrm>
            <a:off x="179512" y="1844824"/>
            <a:ext cx="7859185" cy="32462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ikroplanetengetriebe: bauteile"/>
          <p:cNvPicPr>
            <a:picLocks noChangeAspect="1" noChangeArrowheads="1"/>
          </p:cNvPicPr>
          <p:nvPr/>
        </p:nvPicPr>
        <p:blipFill rotWithShape="1">
          <a:blip r:embed="rId2">
            <a:extLst>
              <a:ext uri="{28A0092B-C50C-407E-A947-70E740481C1C}">
                <a14:useLocalDpi xmlns:a14="http://schemas.microsoft.com/office/drawing/2010/main" val="0"/>
              </a:ext>
            </a:extLst>
          </a:blip>
          <a:srcRect l="85158"/>
          <a:stretch/>
        </p:blipFill>
        <p:spPr bwMode="auto">
          <a:xfrm>
            <a:off x="7418232" y="1844824"/>
            <a:ext cx="1546256" cy="324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5511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Mikrogetriebe, kommerzielle Anwendungen</a:t>
            </a:r>
            <a:endParaRPr lang="de-DE" dirty="0"/>
          </a:p>
        </p:txBody>
      </p:sp>
      <p:sp>
        <p:nvSpPr>
          <p:cNvPr id="7" name="Inhaltsplatzhalter 6"/>
          <p:cNvSpPr>
            <a:spLocks noGrp="1"/>
          </p:cNvSpPr>
          <p:nvPr>
            <p:ph idx="1"/>
          </p:nvPr>
        </p:nvSpPr>
        <p:spPr/>
        <p:txBody>
          <a:bodyPr/>
          <a:lstStyle/>
          <a:p>
            <a:r>
              <a:rPr lang="de-DE" dirty="0"/>
              <a:t>Mikro </a:t>
            </a:r>
            <a:r>
              <a:rPr lang="de-DE" dirty="0" smtClean="0"/>
              <a:t>Planetengetriebe, Herstellung</a:t>
            </a:r>
          </a:p>
          <a:p>
            <a:pPr lvl="1"/>
            <a:r>
              <a:rPr lang="de-DE" dirty="0" smtClean="0"/>
              <a:t>Herstellung in LIGA-Technik</a:t>
            </a:r>
          </a:p>
          <a:p>
            <a:endParaRPr lang="de-DE" dirty="0"/>
          </a:p>
          <a:p>
            <a:pPr lvl="1"/>
            <a:r>
              <a:rPr lang="de-DE" dirty="0" smtClean="0"/>
              <a:t>Belichtung</a:t>
            </a:r>
          </a:p>
          <a:p>
            <a:pPr lvl="1"/>
            <a:endParaRPr lang="de-DE" dirty="0"/>
          </a:p>
          <a:p>
            <a:pPr lvl="1"/>
            <a:endParaRPr lang="de-DE" dirty="0" smtClean="0"/>
          </a:p>
          <a:p>
            <a:pPr lvl="1"/>
            <a:r>
              <a:rPr lang="de-DE" dirty="0" smtClean="0"/>
              <a:t>Entwicklung</a:t>
            </a:r>
          </a:p>
          <a:p>
            <a:pPr lvl="1"/>
            <a:endParaRPr lang="de-DE" dirty="0"/>
          </a:p>
          <a:p>
            <a:pPr lvl="1"/>
            <a:endParaRPr lang="de-DE" dirty="0" smtClean="0"/>
          </a:p>
          <a:p>
            <a:pPr lvl="1"/>
            <a:r>
              <a:rPr lang="de-DE" dirty="0" smtClean="0"/>
              <a:t>Galvanoformung</a:t>
            </a:r>
          </a:p>
          <a:p>
            <a:pPr lvl="1"/>
            <a:endParaRPr lang="de-DE" dirty="0"/>
          </a:p>
          <a:p>
            <a:pPr lvl="1"/>
            <a:endParaRPr lang="de-DE" dirty="0" smtClean="0"/>
          </a:p>
          <a:p>
            <a:pPr lvl="1"/>
            <a:r>
              <a:rPr lang="de-DE" dirty="0" smtClean="0"/>
              <a:t>Bauteile</a:t>
            </a:r>
          </a:p>
          <a:p>
            <a:pPr lvl="1"/>
            <a:endParaRPr lang="de-DE" dirty="0"/>
          </a:p>
          <a:p>
            <a:pPr lvl="1"/>
            <a:endParaRPr lang="de-DE" dirty="0" smtClean="0"/>
          </a:p>
          <a:p>
            <a:pPr marL="0" indent="0">
              <a:buNone/>
            </a:pP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
        <p:nvSpPr>
          <p:cNvPr id="8" name="Textfeld 7"/>
          <p:cNvSpPr txBox="1"/>
          <p:nvPr/>
        </p:nvSpPr>
        <p:spPr>
          <a:xfrm>
            <a:off x="6732240" y="6021288"/>
            <a:ext cx="2232248" cy="261610"/>
          </a:xfrm>
          <a:prstGeom prst="rect">
            <a:avLst/>
          </a:prstGeom>
          <a:noFill/>
        </p:spPr>
        <p:txBody>
          <a:bodyPr wrap="square" rtlCol="0">
            <a:spAutoFit/>
          </a:bodyPr>
          <a:lstStyle/>
          <a:p>
            <a:r>
              <a:rPr lang="de-DE" sz="1100" dirty="0" smtClean="0"/>
              <a:t>Bildquelle: </a:t>
            </a:r>
            <a:r>
              <a:rPr lang="de-DE" sz="1100" dirty="0" err="1" smtClean="0"/>
              <a:t>micromotion</a:t>
            </a:r>
            <a:endParaRPr lang="de-DE" sz="1100" dirty="0"/>
          </a:p>
        </p:txBody>
      </p:sp>
      <p:pic>
        <p:nvPicPr>
          <p:cNvPr id="20482" name="Picture 2" descr="Belicht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618" y="1556792"/>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Entwickl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618" y="2759706"/>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Galvanoform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5618" y="3983842"/>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Baute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5618" y="5150404"/>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5222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Mikrogetriebe, kommerzielle Anwendungen</a:t>
            </a:r>
            <a:endParaRPr lang="de-DE" dirty="0"/>
          </a:p>
        </p:txBody>
      </p:sp>
      <p:sp>
        <p:nvSpPr>
          <p:cNvPr id="7" name="Inhaltsplatzhalter 6"/>
          <p:cNvSpPr>
            <a:spLocks noGrp="1"/>
          </p:cNvSpPr>
          <p:nvPr>
            <p:ph idx="1"/>
          </p:nvPr>
        </p:nvSpPr>
        <p:spPr/>
        <p:txBody>
          <a:bodyPr/>
          <a:lstStyle/>
          <a:p>
            <a:r>
              <a:rPr lang="de-DE" dirty="0"/>
              <a:t>Mikro </a:t>
            </a:r>
            <a:r>
              <a:rPr lang="de-DE" dirty="0" smtClean="0"/>
              <a:t>Planetengetriebe, Anwendung</a:t>
            </a:r>
          </a:p>
          <a:p>
            <a:pPr lvl="1"/>
            <a:r>
              <a:rPr lang="de-DE" dirty="0" smtClean="0"/>
              <a:t>Positionierung von Spiegeln, Linsen, </a:t>
            </a:r>
            <a:r>
              <a:rPr lang="de-DE" dirty="0" err="1" smtClean="0"/>
              <a:t>Mikroskopobjektiven</a:t>
            </a:r>
            <a:endParaRPr lang="de-DE" dirty="0" smtClean="0"/>
          </a:p>
          <a:p>
            <a:pPr lvl="1"/>
            <a:r>
              <a:rPr lang="de-DE" dirty="0" smtClean="0"/>
              <a:t>Bewegung von Greifern und Roboterachsen</a:t>
            </a:r>
          </a:p>
          <a:p>
            <a:pPr lvl="1"/>
            <a:r>
              <a:rPr lang="de-DE" dirty="0" smtClean="0"/>
              <a:t>Einsatz in Mess- und Prüfeinrichtungen</a:t>
            </a:r>
          </a:p>
          <a:p>
            <a:pPr lvl="1"/>
            <a:r>
              <a:rPr lang="de-DE" dirty="0" smtClean="0"/>
              <a:t>Medizin- und Halbleitertechnik</a:t>
            </a:r>
          </a:p>
          <a:p>
            <a:pPr lvl="1"/>
            <a:r>
              <a:rPr lang="de-DE" dirty="0" smtClean="0"/>
              <a:t>Hochgenaue Positionierung</a:t>
            </a:r>
          </a:p>
          <a:p>
            <a:pPr lvl="1"/>
            <a:endParaRPr lang="de-DE" dirty="0" smtClean="0"/>
          </a:p>
          <a:p>
            <a:pPr lvl="1"/>
            <a:endParaRPr lang="de-DE" dirty="0" smtClean="0"/>
          </a:p>
          <a:p>
            <a:pPr marL="0" indent="0">
              <a:buNone/>
            </a:pP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sp>
        <p:nvSpPr>
          <p:cNvPr id="8" name="Textfeld 7"/>
          <p:cNvSpPr txBox="1"/>
          <p:nvPr/>
        </p:nvSpPr>
        <p:spPr>
          <a:xfrm>
            <a:off x="6732240" y="6021288"/>
            <a:ext cx="2232248" cy="261610"/>
          </a:xfrm>
          <a:prstGeom prst="rect">
            <a:avLst/>
          </a:prstGeom>
          <a:noFill/>
        </p:spPr>
        <p:txBody>
          <a:bodyPr wrap="square" rtlCol="0">
            <a:spAutoFit/>
          </a:bodyPr>
          <a:lstStyle/>
          <a:p>
            <a:r>
              <a:rPr lang="de-DE" sz="1100" dirty="0" smtClean="0"/>
              <a:t>Bildquelle: </a:t>
            </a:r>
            <a:r>
              <a:rPr lang="de-DE" sz="1100" dirty="0" err="1" smtClean="0"/>
              <a:t>micromotion</a:t>
            </a:r>
            <a:endParaRPr lang="de-DE" sz="1100" dirty="0"/>
          </a:p>
        </p:txBody>
      </p:sp>
      <p:pic>
        <p:nvPicPr>
          <p:cNvPr id="19458" name="Picture 2" descr="schema mikroservoantri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140968"/>
            <a:ext cx="4223168" cy="244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776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Selektivität </a:t>
            </a:r>
            <a:r>
              <a:rPr lang="de-DE" sz="2800" dirty="0" smtClean="0">
                <a:latin typeface="Times New Roman"/>
                <a:cs typeface="Times New Roman"/>
              </a:rPr>
              <a:t>↔</a:t>
            </a:r>
            <a:r>
              <a:rPr lang="de-DE" dirty="0" smtClean="0">
                <a:latin typeface="Times New Roman"/>
                <a:cs typeface="Times New Roman"/>
              </a:rPr>
              <a:t> </a:t>
            </a:r>
            <a:r>
              <a:rPr lang="de-DE" dirty="0" smtClean="0"/>
              <a:t>Anisotropie</a:t>
            </a:r>
            <a:endParaRPr lang="de-DE" dirty="0"/>
          </a:p>
        </p:txBody>
      </p:sp>
      <p:sp>
        <p:nvSpPr>
          <p:cNvPr id="5" name="Datumsplatzhalter 4"/>
          <p:cNvSpPr>
            <a:spLocks noGrp="1"/>
          </p:cNvSpPr>
          <p:nvPr>
            <p:ph type="dt" sz="half" idx="2"/>
          </p:nvPr>
        </p:nvSpPr>
        <p:spPr/>
        <p:txBody>
          <a:bodyPr/>
          <a:lstStyle/>
          <a:p>
            <a:fld id="{9F93AE67-9C0B-442C-B744-52080BAE147C}" type="datetime1">
              <a:rPr lang="de-DE" smtClean="0">
                <a:solidFill>
                  <a:srgbClr val="000000">
                    <a:tint val="75000"/>
                  </a:srgbClr>
                </a:solidFill>
              </a:rPr>
              <a:pPr/>
              <a:t>30.11.2015</a:t>
            </a:fld>
            <a:endParaRPr lang="de-DE" dirty="0">
              <a:solidFill>
                <a:srgbClr val="000000">
                  <a:tint val="75000"/>
                </a:srgbClr>
              </a:solidFill>
            </a:endParaRPr>
          </a:p>
        </p:txBody>
      </p:sp>
      <p:pic>
        <p:nvPicPr>
          <p:cNvPr id="107522" name="Picture 2"/>
          <p:cNvPicPr>
            <a:picLocks noGrp="1" noChangeAspect="1" noChangeArrowheads="1"/>
          </p:cNvPicPr>
          <p:nvPr>
            <p:ph idx="1"/>
          </p:nvPr>
        </p:nvPicPr>
        <p:blipFill>
          <a:blip r:embed="rId2" cstate="print"/>
          <a:srcRect/>
          <a:stretch>
            <a:fillRect/>
          </a:stretch>
        </p:blipFill>
        <p:spPr bwMode="auto">
          <a:xfrm>
            <a:off x="611560" y="1124744"/>
            <a:ext cx="7577213" cy="4896544"/>
          </a:xfrm>
          <a:prstGeom prst="rect">
            <a:avLst/>
          </a:prstGeom>
          <a:noFill/>
          <a:ln w="9525">
            <a:noFill/>
            <a:miter lim="800000"/>
            <a:headEnd/>
            <a:tailEnd/>
          </a:ln>
        </p:spPr>
      </p:pic>
      <p:sp>
        <p:nvSpPr>
          <p:cNvPr id="3" name="Rechteck 2"/>
          <p:cNvSpPr/>
          <p:nvPr/>
        </p:nvSpPr>
        <p:spPr>
          <a:xfrm>
            <a:off x="755576" y="1124744"/>
            <a:ext cx="1080120" cy="4968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717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KIT_master_ppt2007_de">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2821</Words>
  <Application>Microsoft Office PowerPoint</Application>
  <PresentationFormat>Bildschirmpräsentation (4:3)</PresentationFormat>
  <Paragraphs>714</Paragraphs>
  <Slides>84</Slides>
  <Notes>1</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84</vt:i4>
      </vt:variant>
    </vt:vector>
  </HeadingPairs>
  <TitlesOfParts>
    <vt:vector size="86" baseType="lpstr">
      <vt:lpstr>KIT_master_ppt2007_de</vt:lpstr>
      <vt:lpstr>Formel</vt:lpstr>
      <vt:lpstr>Vorlesung Mikrosystemtechnik Teil 6: Ätzen, Ätzstoppverfahren  Stefan Hey</vt:lpstr>
      <vt:lpstr>Gliederung</vt:lpstr>
      <vt:lpstr>Gliederung</vt:lpstr>
      <vt:lpstr>Ätzprozesse und Ätztechnik</vt:lpstr>
      <vt:lpstr>Ätzprozesse</vt:lpstr>
      <vt:lpstr>Typische Ätzprofile und Fehler</vt:lpstr>
      <vt:lpstr>Ätztechnik</vt:lpstr>
      <vt:lpstr>Nassätzen</vt:lpstr>
      <vt:lpstr>Selektivität ↔ Anisotropie</vt:lpstr>
      <vt:lpstr>Nassätzen</vt:lpstr>
      <vt:lpstr>Anforderung</vt:lpstr>
      <vt:lpstr>Tauchätzen</vt:lpstr>
      <vt:lpstr>Tauchätzen </vt:lpstr>
      <vt:lpstr>Ätzapparatur für das Siliziumätzen</vt:lpstr>
      <vt:lpstr>Sprühätzen</vt:lpstr>
      <vt:lpstr>Trockenätzen</vt:lpstr>
      <vt:lpstr>Trockenätzen</vt:lpstr>
      <vt:lpstr>Anlagenkonzepte beim Trockenätzen</vt:lpstr>
      <vt:lpstr>Wichtige Anwendungen in der MST</vt:lpstr>
      <vt:lpstr>Arten des Trockenätzen</vt:lpstr>
      <vt:lpstr>Chemisches trockenätzen</vt:lpstr>
      <vt:lpstr>Chemisches Trockenätzen</vt:lpstr>
      <vt:lpstr>Selektivität ↔ Anisotropie</vt:lpstr>
      <vt:lpstr>Barrel Ätzen</vt:lpstr>
      <vt:lpstr>Barrel Ätzen</vt:lpstr>
      <vt:lpstr>Selektivität ↔ Anisotropie</vt:lpstr>
      <vt:lpstr>Plasmaätzen</vt:lpstr>
      <vt:lpstr>Plasmaätzen (Downstream-Ätzer)</vt:lpstr>
      <vt:lpstr>Beispiele zum Plasmaätzen</vt:lpstr>
      <vt:lpstr>Anwendung des Plasmaätzens</vt:lpstr>
      <vt:lpstr>Chemisch-physikalisches Trockenätzen</vt:lpstr>
      <vt:lpstr>Selektivität ↔ Anisotropie</vt:lpstr>
      <vt:lpstr>Reaktives Ionenätzen (Reactiv Ion Etching RIE)</vt:lpstr>
      <vt:lpstr>Reaktives Ionenätzen (Reactiv Ion Etching RIE)</vt:lpstr>
      <vt:lpstr>Effekte beim reaktiven Ionenätzen</vt:lpstr>
      <vt:lpstr>Effekte beim reaktiven Ionenätzen</vt:lpstr>
      <vt:lpstr>Anisotropie bei RIE durch Seitenwandpassivierung</vt:lpstr>
      <vt:lpstr>Anwendung des reaktiven Ionenätzens</vt:lpstr>
      <vt:lpstr>Anwendung des reaktiven Ionenätzens</vt:lpstr>
      <vt:lpstr>Selektivität ↔ Anisotropie</vt:lpstr>
      <vt:lpstr>Reaktives Ionenstrahlätzen (RIBE)</vt:lpstr>
      <vt:lpstr>Physikalisches Trockenätzen</vt:lpstr>
      <vt:lpstr>Selektivität ↔ Anisotropie</vt:lpstr>
      <vt:lpstr>Sputterätzen</vt:lpstr>
      <vt:lpstr>Sputterätzen</vt:lpstr>
      <vt:lpstr>Sputterätzen</vt:lpstr>
      <vt:lpstr>Sputterätzen</vt:lpstr>
      <vt:lpstr>Probleme beim Sputterätzen</vt:lpstr>
      <vt:lpstr>Probleme beim Sputterätzen</vt:lpstr>
      <vt:lpstr>Probleme beim Sputterätzen</vt:lpstr>
      <vt:lpstr>Probleme beim Sputterätzen</vt:lpstr>
      <vt:lpstr>Probleme beim Sputterätzen</vt:lpstr>
      <vt:lpstr>Selektivität ↔ Anisotropie</vt:lpstr>
      <vt:lpstr>Ionenstrahlätzen</vt:lpstr>
      <vt:lpstr>Ionenstrahlätzen</vt:lpstr>
      <vt:lpstr>Ionenstrahlätzen</vt:lpstr>
      <vt:lpstr>Vergleich der Ätzprofile</vt:lpstr>
      <vt:lpstr>Trockenätzen Zusammenfassung</vt:lpstr>
      <vt:lpstr>Trockenätzen Zusammenfassung</vt:lpstr>
      <vt:lpstr>Aufgabensammlung</vt:lpstr>
      <vt:lpstr>Ätzstoppverfahren</vt:lpstr>
      <vt:lpstr>Ätzstoppverfahren</vt:lpstr>
      <vt:lpstr>Ätzstoppverfahren</vt:lpstr>
      <vt:lpstr>Anisotroper Ätzstopp</vt:lpstr>
      <vt:lpstr>PowerPoint-Präsentation</vt:lpstr>
      <vt:lpstr>Ätzstopp nach ZEit</vt:lpstr>
      <vt:lpstr>Ätzstopp auf Zeit</vt:lpstr>
      <vt:lpstr>Selektiver Ätzstopp</vt:lpstr>
      <vt:lpstr>Selektive Ätzstoppverfahren</vt:lpstr>
      <vt:lpstr>Wie kann man Elektronen entfernen?</vt:lpstr>
      <vt:lpstr>Vorteile eines automatischen Ätzstopp</vt:lpstr>
      <vt:lpstr>Selektiver Ätzstopp mit Dotierschicht</vt:lpstr>
      <vt:lpstr>Ätzrate als Funktion der Dotierung</vt:lpstr>
      <vt:lpstr>Nachteile des p+-Ätzstopps</vt:lpstr>
      <vt:lpstr>Anisotropes Ätzen mit Ätzstoppschichten</vt:lpstr>
      <vt:lpstr>Herstellung einer Membran mit Ätzstopschicht</vt:lpstr>
      <vt:lpstr>Elektrochemischer Ätzstopp</vt:lpstr>
      <vt:lpstr>Elektrochemie des KOH-Ätzens</vt:lpstr>
      <vt:lpstr>Vor- / Nachteile Elektrochemischer Ätzstopp</vt:lpstr>
      <vt:lpstr>Elektrochemische Ätzstop Methode</vt:lpstr>
      <vt:lpstr>Mikrogetriebe, kommerzielle Anwendungen</vt:lpstr>
      <vt:lpstr>Mikrogetriebe, kommerzielle Anwendungen</vt:lpstr>
      <vt:lpstr>Mikrogetriebe, kommerzielle Anwendungen</vt:lpstr>
      <vt:lpstr>Mikrogetriebe, kommerzielle Anwendungen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 Mikrosystemtechnik  Stefan Hey</dc:title>
  <dc:creator>Stefan Hey</dc:creator>
  <cp:lastModifiedBy>Stefan Hey</cp:lastModifiedBy>
  <cp:revision>926</cp:revision>
  <dcterms:created xsi:type="dcterms:W3CDTF">2012-10-12T12:25:04Z</dcterms:created>
  <dcterms:modified xsi:type="dcterms:W3CDTF">2015-11-30T10:39:50Z</dcterms:modified>
</cp:coreProperties>
</file>